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5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4" r:id="rId10"/>
    <p:sldId id="266" r:id="rId11"/>
    <p:sldId id="270" r:id="rId12"/>
    <p:sldId id="267" r:id="rId13"/>
    <p:sldId id="268" r:id="rId14"/>
    <p:sldId id="269" r:id="rId15"/>
    <p:sldId id="271" r:id="rId16"/>
    <p:sldId id="293" r:id="rId17"/>
    <p:sldId id="294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95" r:id="rId27"/>
    <p:sldId id="286" r:id="rId28"/>
    <p:sldId id="287" r:id="rId29"/>
    <p:sldId id="297" r:id="rId30"/>
    <p:sldId id="288" r:id="rId31"/>
    <p:sldId id="296" r:id="rId32"/>
    <p:sldId id="298" r:id="rId33"/>
    <p:sldId id="299" r:id="rId34"/>
    <p:sldId id="300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5" r:id="rId55"/>
    <p:sldId id="322" r:id="rId56"/>
    <p:sldId id="323" r:id="rId57"/>
    <p:sldId id="324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3300"/>
    <a:srgbClr val="CCECFF"/>
    <a:srgbClr val="99CCFF"/>
    <a:srgbClr val="003399"/>
    <a:srgbClr val="0033CC"/>
    <a:srgbClr val="666699"/>
    <a:srgbClr val="B2B2B2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10"/>
      <c:rotY val="40"/>
      <c:perspective val="30"/>
    </c:view3D>
    <c:plotArea>
      <c:layout>
        <c:manualLayout>
          <c:layoutTarget val="inner"/>
          <c:xMode val="edge"/>
          <c:yMode val="edge"/>
          <c:x val="1.3619390580529198E-2"/>
          <c:y val="1.6977684497653797E-4"/>
          <c:w val="0.95991313460349093"/>
          <c:h val="0.623704596727721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по крупным и средним предприятиям,млн.руб.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7157749294740184E-2"/>
                  <c:y val="1.7429035697371514E-2"/>
                </c:manualLayout>
              </c:layout>
              <c:showVal val="1"/>
            </c:dLbl>
            <c:dLbl>
              <c:idx val="1"/>
              <c:layout>
                <c:manualLayout>
                  <c:x val="0.12717079144745166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01.10.2019</c:v>
                </c:pt>
                <c:pt idx="1">
                  <c:v>на 01.10.2020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9978.9</c:v>
                </c:pt>
                <c:pt idx="1">
                  <c:v>9689.7000000000007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отгружено товаров собственного производства, выполнено работ и услуг по крупным и средним предприятиям,млн.руб.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7.30588493825663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54941443619853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01.10.2019</c:v>
                </c:pt>
                <c:pt idx="1">
                  <c:v>на 01.10.2020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5942.8</c:v>
                </c:pt>
                <c:pt idx="1">
                  <c:v>4891.4000000000005</c:v>
                </c:pt>
              </c:numCache>
            </c:numRef>
          </c:val>
        </c:ser>
        <c:dLbls>
          <c:showVal val="1"/>
        </c:dLbls>
        <c:shape val="cylinder"/>
        <c:axId val="70425600"/>
        <c:axId val="94044928"/>
        <c:axId val="0"/>
      </c:bar3DChart>
      <c:catAx>
        <c:axId val="70425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044928"/>
        <c:crosses val="autoZero"/>
        <c:auto val="1"/>
        <c:lblAlgn val="ctr"/>
        <c:lblOffset val="100"/>
      </c:catAx>
      <c:valAx>
        <c:axId val="9404492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70425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023931899813232E-2"/>
          <c:y val="0.70534824826015863"/>
          <c:w val="0.92693758453734298"/>
          <c:h val="0.1950016447713775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15"/>
      <c:perspective val="30"/>
    </c:view3D>
    <c:plotArea>
      <c:layout>
        <c:manualLayout>
          <c:layoutTarget val="inner"/>
          <c:xMode val="edge"/>
          <c:yMode val="edge"/>
          <c:x val="0.14456015699732996"/>
          <c:y val="0.1772731675094564"/>
          <c:w val="0.75618390053928863"/>
          <c:h val="0.65772001879535824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6.2744658881498314E-2"/>
                  <c:y val="-2.4928612989223848E-2"/>
                </c:manualLayout>
              </c:layout>
              <c:showVal val="1"/>
            </c:dLbl>
            <c:dLbl>
              <c:idx val="1"/>
              <c:layout>
                <c:manualLayout>
                  <c:x val="3.4360052708336621E-2"/>
                  <c:y val="-3.1826281810904043E-2"/>
                </c:manualLayout>
              </c:layout>
              <c:showVal val="1"/>
            </c:dLbl>
            <c:dLbl>
              <c:idx val="2"/>
              <c:layout>
                <c:manualLayout>
                  <c:x val="-8.9637579604198228E-3"/>
                  <c:y val="-3.9543642557821723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(уточнено)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6990.2</c:v>
                </c:pt>
                <c:pt idx="1">
                  <c:v>7795.2</c:v>
                </c:pt>
                <c:pt idx="2">
                  <c:v>13245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3.6964660487824562E-2"/>
                  <c:y val="-3.0482678989076251E-2"/>
                </c:manualLayout>
              </c:layout>
              <c:showVal val="1"/>
            </c:dLbl>
            <c:dLbl>
              <c:idx val="1"/>
              <c:layout>
                <c:manualLayout>
                  <c:x val="2.5555299266868448E-2"/>
                  <c:y val="-3.0631172901393371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5732436592706047E-3"/>
                  <c:y val="-2.8828627053661349E-2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0">
                    <a:solidFill>
                      <a:srgbClr val="0066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(уточнено)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6423.8</c:v>
                </c:pt>
                <c:pt idx="1">
                  <c:v>10431</c:v>
                </c:pt>
                <c:pt idx="2">
                  <c:v>0</c:v>
                </c:pt>
                <c:pt idx="3">
                  <c:v>5281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540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-2.4131204061594851E-2"/>
                  <c:y val="-9.9169152915058525E-2"/>
                </c:manualLayout>
              </c:layout>
              <c:showVal val="1"/>
            </c:dLbl>
            <c:dLbl>
              <c:idx val="1"/>
              <c:layout>
                <c:manualLayout>
                  <c:x val="-4.9117410307149463E-4"/>
                  <c:y val="-0.14550587430567272"/>
                </c:manualLayout>
              </c:layout>
              <c:showVal val="1"/>
            </c:dLbl>
            <c:dLbl>
              <c:idx val="2"/>
              <c:layout>
                <c:manualLayout>
                  <c:x val="2.9365150348826551E-3"/>
                  <c:y val="-0.15000268613191745"/>
                </c:manualLayout>
              </c:layout>
              <c:showVal val="1"/>
            </c:dLbl>
            <c:dLbl>
              <c:idx val="3"/>
              <c:layout>
                <c:manualLayout>
                  <c:x val="7.8457785165278529E-3"/>
                  <c:y val="-0.14719321914372174"/>
                </c:manualLayout>
              </c:layout>
              <c:showVal val="1"/>
            </c:dLbl>
            <c:dLbl>
              <c:idx val="4"/>
              <c:layout>
                <c:manualLayout>
                  <c:x val="1.5811718162937041E-2"/>
                  <c:y val="-9.1938161459984583E-2"/>
                </c:manualLayout>
              </c:layout>
              <c:showVal val="1"/>
            </c:dLbl>
            <c:dLbl>
              <c:idx val="5"/>
              <c:layout>
                <c:manualLayout>
                  <c:x val="-3.0975681121596259E-2"/>
                  <c:y val="-0.1260624408388907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(уточнено)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195994.1</c:v>
                </c:pt>
                <c:pt idx="1">
                  <c:v>323157.5</c:v>
                </c:pt>
                <c:pt idx="2">
                  <c:v>310912.59999999998</c:v>
                </c:pt>
                <c:pt idx="3">
                  <c:v>288650.40000000002</c:v>
                </c:pt>
                <c:pt idx="4">
                  <c:v>129885.4</c:v>
                </c:pt>
                <c:pt idx="5">
                  <c:v>148958.70000000001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540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1.9420965844273344E-2"/>
                  <c:y val="-0.16744838879733318"/>
                </c:manualLayout>
              </c:layout>
              <c:showVal val="1"/>
            </c:dLbl>
            <c:dLbl>
              <c:idx val="1"/>
              <c:layout>
                <c:manualLayout>
                  <c:x val="1.5856314046191924E-4"/>
                  <c:y val="-0.18903123706589714"/>
                </c:manualLayout>
              </c:layout>
              <c:showVal val="1"/>
            </c:dLbl>
            <c:dLbl>
              <c:idx val="2"/>
              <c:layout>
                <c:manualLayout>
                  <c:x val="-2.6705501422484303E-3"/>
                  <c:y val="-0.19796319318282501"/>
                </c:manualLayout>
              </c:layout>
              <c:showVal val="1"/>
            </c:dLbl>
            <c:dLbl>
              <c:idx val="3"/>
              <c:layout>
                <c:manualLayout>
                  <c:x val="-7.469562690291278E-3"/>
                  <c:y val="-0.21401093974514329"/>
                </c:manualLayout>
              </c:layout>
              <c:showVal val="1"/>
            </c:dLbl>
            <c:dLbl>
              <c:idx val="4"/>
              <c:layout>
                <c:manualLayout>
                  <c:x val="-9.0428063495618747E-3"/>
                  <c:y val="-0.21621962117216809"/>
                </c:manualLayout>
              </c:layout>
              <c:showVal val="1"/>
            </c:dLbl>
            <c:dLbl>
              <c:idx val="5"/>
              <c:layout>
                <c:manualLayout>
                  <c:x val="-2.6890945970353276E-2"/>
                  <c:y val="-0.21646515632909488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(уточнено)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410908.5</c:v>
                </c:pt>
                <c:pt idx="1">
                  <c:v>430257.7</c:v>
                </c:pt>
                <c:pt idx="2">
                  <c:v>437507.3</c:v>
                </c:pt>
                <c:pt idx="3">
                  <c:v>461114.4</c:v>
                </c:pt>
                <c:pt idx="4">
                  <c:v>456948</c:v>
                </c:pt>
                <c:pt idx="5">
                  <c:v>454532.5</c:v>
                </c:pt>
              </c:numCache>
            </c:numRef>
          </c:val>
        </c:ser>
        <c:axId val="141274496"/>
        <c:axId val="141313152"/>
        <c:axId val="134731072"/>
      </c:area3DChart>
      <c:catAx>
        <c:axId val="14127449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200" b="1">
                <a:latin typeface="Book Antiqua" pitchFamily="18" charset="0"/>
              </a:defRPr>
            </a:pPr>
            <a:endParaRPr lang="ru-RU"/>
          </a:p>
        </c:txPr>
        <c:crossAx val="141313152"/>
        <c:crosses val="autoZero"/>
        <c:auto val="1"/>
        <c:lblAlgn val="ctr"/>
        <c:lblOffset val="100"/>
      </c:catAx>
      <c:valAx>
        <c:axId val="14131315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050" b="0">
                <a:latin typeface="Book Antiqua" pitchFamily="18" charset="0"/>
                <a:cs typeface="Times New Roman" pitchFamily="18" charset="0"/>
              </a:defRPr>
            </a:pPr>
            <a:endParaRPr lang="ru-RU"/>
          </a:p>
        </c:txPr>
        <c:crossAx val="141274496"/>
        <c:crosses val="autoZero"/>
        <c:crossBetween val="midCat"/>
        <c:majorUnit val="100000"/>
        <c:minorUnit val="10000"/>
      </c:valAx>
      <c:serAx>
        <c:axId val="134731072"/>
        <c:scaling>
          <c:orientation val="minMax"/>
        </c:scaling>
        <c:delete val="1"/>
        <c:axPos val="b"/>
        <c:tickLblPos val="nextTo"/>
        <c:crossAx val="141313152"/>
        <c:crosses val="autoZero"/>
      </c:serAx>
      <c:spPr>
        <a:solidFill>
          <a:schemeClr val="accent1">
            <a:lumMod val="20000"/>
            <a:lumOff val="80000"/>
          </a:schemeClr>
        </a:solidFill>
        <a:effectLst>
          <a:softEdge rad="635000"/>
        </a:effectLst>
      </c:spPr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2489230713581345E-2"/>
          <c:y val="3.8988448119442826E-2"/>
          <c:w val="0.89396164308081261"/>
          <c:h val="0.10967003706862072"/>
        </c:manualLayout>
      </c:layout>
      <c:spPr>
        <a:solidFill>
          <a:srgbClr val="F0AD00">
            <a:lumMod val="20000"/>
            <a:lumOff val="80000"/>
          </a:srgbClr>
        </a:solidFill>
        <a:effectLst>
          <a:softEdge rad="127000"/>
        </a:effectLst>
      </c:spPr>
      <c:txPr>
        <a:bodyPr/>
        <a:lstStyle/>
        <a:p>
          <a:pPr>
            <a:defRPr sz="1400" b="1"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Дорожный фонд на 2021 год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99 358,0тыс. руб.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dirty="0"/>
          </a:p>
        </c:rich>
      </c:tx>
      <c:layout>
        <c:manualLayout>
          <c:xMode val="edge"/>
          <c:yMode val="edge"/>
          <c:x val="2.3899792718364531E-2"/>
          <c:y val="0.8234896372478596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6325131233595739E-2"/>
          <c:y val="5.1059768210375445E-2"/>
          <c:w val="0.52596084864391968"/>
          <c:h val="0.85218738892241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explosion val="7"/>
          </c:dPt>
          <c:dPt>
            <c:idx val="1"/>
            <c:explosion val="8"/>
          </c:dPt>
          <c:dLbls>
            <c:dLbl>
              <c:idx val="0"/>
              <c:layout>
                <c:manualLayout>
                  <c:x val="-8.7146981627296588E-2"/>
                  <c:y val="-0.3094867772214214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0.13905002868520439"/>
                  <c:y val="8.9347573472006708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10306003937007871"/>
                  <c:y val="3.353003411070061E-3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0.15522736220472441"/>
                  <c:y val="8.7283680126032243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-3.4399825021872284E-2"/>
                  <c:y val="-3.3242638755963512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5.9451771653543373E-2"/>
                  <c:y val="-3.5813816199005491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5.9659003799065005E-4"/>
                  <c:y val="2.8061098827729621E-2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-8.4676568209683986E-2"/>
                  <c:y val="-1.8420051959944561E-2"/>
                </c:manualLayout>
              </c:layout>
              <c:showLegendKey val="1"/>
              <c:showVal val="1"/>
            </c:dLbl>
            <c:dLbl>
              <c:idx val="8"/>
              <c:layout>
                <c:manualLayout>
                  <c:x val="-4.8611111111111084E-2"/>
                  <c:y val="-0.13952141708681975"/>
                </c:manualLayout>
              </c:layout>
              <c:showLegendKey val="1"/>
              <c:showVal val="1"/>
            </c:dLbl>
            <c:dLbl>
              <c:idx val="9"/>
              <c:layout>
                <c:manualLayout>
                  <c:x val="5.0693488703006594E-4"/>
                  <c:y val="-1.2405427904070784E-2"/>
                </c:manualLayout>
              </c:layout>
              <c:showLegendKey val="1"/>
              <c:showVal val="1"/>
            </c:dLbl>
            <c:dLbl>
              <c:idx val="10"/>
              <c:layout>
                <c:manualLayout>
                  <c:x val="2.3611111111111211E-2"/>
                  <c:y val="2.6435357143996456E-3"/>
                </c:manualLayout>
              </c:layout>
              <c:showLegendKey val="1"/>
              <c:showVal val="1"/>
            </c:dLbl>
            <c:txPr>
              <a:bodyPr rot="0"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"Город воинской славы" (15 791,6 тыс.руб.)</c:v>
                </c:pt>
                <c:pt idx="1">
                  <c:v>Выполнение работ по содержанию автомобильных дорог общего пользования и искусственных сооружений на них (19 000,0 тыс.руб.)</c:v>
                </c:pt>
                <c:pt idx="2">
                  <c:v>Выполнение работ по ямочному ремонту (500,0 тыс.руб.)</c:v>
                </c:pt>
                <c:pt idx="3">
                  <c:v>Нанесение дорожной разметки и приобретение дорожных знаков (200 тыс.руб.)</c:v>
                </c:pt>
                <c:pt idx="4">
                  <c:v>Обустройство пешеходных переходов на автомобильных дорогах местного значения города Ржева (100 тыс. руб.)</c:v>
                </c:pt>
                <c:pt idx="5">
                  <c:v>Установка и восстановление барьерных ограждений на автомобильных дорогах местного значения города Ржева (100,0 тыс. руб.)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15791.6</c:v>
                </c:pt>
                <c:pt idx="1">
                  <c:v>19000</c:v>
                </c:pt>
                <c:pt idx="2">
                  <c:v>500</c:v>
                </c:pt>
                <c:pt idx="3">
                  <c:v>200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</c:pie3DChart>
    </c:plotArea>
    <c:legend>
      <c:legendPos val="r"/>
      <c:legendEntry>
        <c:idx val="4"/>
        <c:txPr>
          <a:bodyPr/>
          <a:lstStyle/>
          <a:p>
            <a:pPr>
              <a:defRPr sz="900" kern="200" spc="0" baseline="0"/>
            </a:pPr>
            <a:endParaRPr lang="ru-RU"/>
          </a:p>
        </c:txPr>
      </c:legendEntry>
      <c:layout>
        <c:manualLayout>
          <c:xMode val="edge"/>
          <c:yMode val="edge"/>
          <c:x val="0.64008759842519924"/>
          <c:y val="9.8765150470391708E-2"/>
          <c:w val="0.33750000000000024"/>
          <c:h val="0.83947267186432317"/>
        </c:manualLayout>
      </c:layout>
      <c:txPr>
        <a:bodyPr/>
        <a:lstStyle/>
        <a:p>
          <a:pPr>
            <a:defRPr sz="900" kern="0" spc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9218161721171382E-2"/>
          <c:y val="0.13417952742192132"/>
          <c:w val="0.53415678760033258"/>
          <c:h val="0.818680585483690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rgbClr val="00051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Ремонт и монтаж машин и оборудования</c:v>
                </c:pt>
                <c:pt idx="1">
                  <c:v>Производство машин и оборудования, не включенных в другие группировки</c:v>
                </c:pt>
                <c:pt idx="2">
                  <c:v>Производство электрического оборудования </c:v>
                </c:pt>
                <c:pt idx="3">
                  <c:v>Производство пищевых продуктов</c:v>
                </c:pt>
                <c:pt idx="4">
                  <c:v>Обработка древисины и производство изделий из дерева и пробки, кроме мебели, производство изделий из соломки и материалов для плетения</c:v>
                </c:pt>
                <c:pt idx="5">
                  <c:v>Производство прочей неметаллической минеральной продукции</c:v>
                </c:pt>
                <c:pt idx="6">
                  <c:v>Производство  готовых металлических изделий, кроме машин и оборудования</c:v>
                </c:pt>
                <c:pt idx="7">
                  <c:v>Производство металлургическое</c:v>
                </c:pt>
                <c:pt idx="8">
                  <c:v>Производство напитков</c:v>
                </c:pt>
                <c:pt idx="9">
                  <c:v>Производство резиновых и пластмассовых изделий</c:v>
                </c:pt>
                <c:pt idx="10">
                  <c:v>Деятельность полиграфическая и копирование носителей информации</c:v>
                </c:pt>
                <c:pt idx="11">
                  <c:v>Производство автотранспортных средств, прицепов и полуприцепов</c:v>
                </c:pt>
                <c:pt idx="12">
                  <c:v>Производство текстильных изделий</c:v>
                </c:pt>
                <c:pt idx="13">
                  <c:v>Производство одежды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22.8</c:v>
                </c:pt>
                <c:pt idx="1">
                  <c:v>22.3</c:v>
                </c:pt>
                <c:pt idx="2">
                  <c:v>19.2</c:v>
                </c:pt>
                <c:pt idx="3">
                  <c:v>17.399999999999999</c:v>
                </c:pt>
                <c:pt idx="4">
                  <c:v>4.8</c:v>
                </c:pt>
                <c:pt idx="5">
                  <c:v>4.4000000000000004</c:v>
                </c:pt>
                <c:pt idx="6">
                  <c:v>4.3</c:v>
                </c:pt>
                <c:pt idx="7">
                  <c:v>3.3</c:v>
                </c:pt>
                <c:pt idx="8">
                  <c:v>0.8</c:v>
                </c:pt>
                <c:pt idx="9">
                  <c:v>0.30000000000000032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080781262799511"/>
          <c:y val="1.0524114173228337E-2"/>
          <c:w val="0.37085887996117967"/>
          <c:h val="0.98207677165354323"/>
        </c:manualLayout>
      </c:layout>
      <c:txPr>
        <a:bodyPr/>
        <a:lstStyle/>
        <a:p>
          <a:pPr>
            <a:defRPr sz="900" kern="8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21423674134088241"/>
          <c:y val="4.3105122623813663E-2"/>
          <c:w val="0.71274327176151164"/>
          <c:h val="0.832796270892242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aseline="0" dirty="0"/>
                      <a:t>12 856</a:t>
                    </a:r>
                  </a:p>
                </c:rich>
              </c:tx>
              <c:showLegendKey val="1"/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12856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12165</c:v>
                </c:pt>
              </c:numCache>
            </c:numRef>
          </c:val>
        </c:ser>
        <c:axId val="102557184"/>
        <c:axId val="102558720"/>
      </c:barChart>
      <c:catAx>
        <c:axId val="102557184"/>
        <c:scaling>
          <c:orientation val="minMax"/>
        </c:scaling>
        <c:axPos val="b"/>
        <c:numFmt formatCode="General" sourceLinked="1"/>
        <c:tickLblPos val="nextTo"/>
        <c:crossAx val="102558720"/>
        <c:crosses val="autoZero"/>
        <c:auto val="1"/>
        <c:lblAlgn val="ctr"/>
        <c:lblOffset val="100"/>
      </c:catAx>
      <c:valAx>
        <c:axId val="102558720"/>
        <c:scaling>
          <c:orientation val="minMax"/>
          <c:max val="150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57184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"/>
          <c:y val="0.9009913024814139"/>
          <c:w val="0.96920573506925778"/>
          <c:h val="9.90087720593138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734956240678193"/>
          <c:y val="4.3105210112265167E-2"/>
          <c:w val="0.71274327176151164"/>
          <c:h val="0.832796270892242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aseline="0" dirty="0"/>
                      <a:t>31 472</a:t>
                    </a:r>
                  </a:p>
                </c:rich>
              </c:tx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31472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01.09.2020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33549</c:v>
                </c:pt>
              </c:numCache>
            </c:numRef>
          </c:val>
        </c:ser>
        <c:axId val="102781312"/>
        <c:axId val="102782848"/>
      </c:barChart>
      <c:catAx>
        <c:axId val="102781312"/>
        <c:scaling>
          <c:orientation val="minMax"/>
        </c:scaling>
        <c:axPos val="b"/>
        <c:numFmt formatCode="General" sourceLinked="1"/>
        <c:tickLblPos val="nextTo"/>
        <c:crossAx val="102782848"/>
        <c:crosses val="autoZero"/>
        <c:auto val="1"/>
        <c:lblAlgn val="ctr"/>
        <c:lblOffset val="100"/>
      </c:catAx>
      <c:valAx>
        <c:axId val="102782848"/>
        <c:scaling>
          <c:orientation val="minMax"/>
          <c:max val="350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781312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"/>
          <c:y val="0.90099130248141412"/>
          <c:w val="0.96920573506925778"/>
          <c:h val="9.90087720593138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view3D>
      <c:rotX val="39"/>
      <c:hPercent val="57"/>
      <c:rotY val="315"/>
      <c:depthPercent val="100"/>
      <c:rAngAx val="1"/>
    </c:view3D>
    <c:plotArea>
      <c:layout>
        <c:manualLayout>
          <c:layoutTarget val="inner"/>
          <c:xMode val="edge"/>
          <c:yMode val="edge"/>
          <c:x val="7.0551152260831945E-3"/>
          <c:y val="7.6158522075086083E-2"/>
          <c:w val="0.9052712292253241"/>
          <c:h val="0.6935430620719045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9751523640001042E-2"/>
                  <c:y val="-2.37418904607030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1 270 </a:t>
                    </a:r>
                    <a:r>
                      <a:rPr lang="en-US" dirty="0" smtClean="0"/>
                      <a:t>437,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327731543174617E-2"/>
                  <c:y val="-3.1072313088818668E-2"/>
                </c:manualLayout>
              </c:layout>
              <c:showVal val="1"/>
            </c:dLbl>
            <c:dLbl>
              <c:idx val="2"/>
              <c:layout>
                <c:manualLayout>
                  <c:x val="-6.0051719850809114E-2"/>
                  <c:y val="-3.6322830263913412E-2"/>
                </c:manualLayout>
              </c:layout>
              <c:showVal val="1"/>
            </c:dLbl>
            <c:dLbl>
              <c:idx val="3"/>
              <c:layout>
                <c:manualLayout>
                  <c:x val="-3.0273325448592014E-2"/>
                  <c:y val="-4.0287194285476412E-2"/>
                </c:manualLayout>
              </c:layout>
              <c:showVal val="1"/>
            </c:dLbl>
            <c:dLbl>
              <c:idx val="4"/>
              <c:layout>
                <c:manualLayout>
                  <c:x val="-4.1547917457347434E-2"/>
                  <c:y val="-1.7380583811717521E-2"/>
                </c:manualLayout>
              </c:layout>
              <c:showVal val="1"/>
            </c:dLbl>
            <c:dLbl>
              <c:idx val="5"/>
              <c:layout>
                <c:manualLayout>
                  <c:x val="-5.5774984774799426E-2"/>
                  <c:y val="-1.82110839417977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2019 год</c:v>
                </c:pt>
                <c:pt idx="1">
                  <c:v>2020 год - утверждено</c:v>
                </c:pt>
                <c:pt idx="2">
                  <c:v>2020 год - уточнено (в ред. от 29.10.2020)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1270437.3999999999</c:v>
                </c:pt>
                <c:pt idx="1">
                  <c:v>1184218</c:v>
                </c:pt>
                <c:pt idx="2">
                  <c:v>1302009.7</c:v>
                </c:pt>
                <c:pt idx="3">
                  <c:v>1290520.3999999999</c:v>
                </c:pt>
                <c:pt idx="4">
                  <c:v>1107932.7</c:v>
                </c:pt>
                <c:pt idx="5">
                  <c:v>1115867.2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5.0274167548201402E-2"/>
                  <c:y val="-4.3826507583925783E-2"/>
                </c:manualLayout>
              </c:layout>
              <c:showVal val="1"/>
            </c:dLbl>
            <c:dLbl>
              <c:idx val="1"/>
              <c:layout>
                <c:manualLayout>
                  <c:x val="2.6904317788930387E-2"/>
                  <c:y val="-3.8654190329803294E-2"/>
                </c:manualLayout>
              </c:layout>
              <c:showVal val="1"/>
            </c:dLbl>
            <c:dLbl>
              <c:idx val="2"/>
              <c:layout>
                <c:manualLayout>
                  <c:x val="2.2859636733558647E-2"/>
                  <c:y val="-4.5928278930595812E-2"/>
                </c:manualLayout>
              </c:layout>
              <c:showVal val="1"/>
            </c:dLbl>
            <c:dLbl>
              <c:idx val="3"/>
              <c:layout>
                <c:manualLayout>
                  <c:x val="1.7436595565647021E-2"/>
                  <c:y val="-6.9937670666496476E-2"/>
                </c:manualLayout>
              </c:layout>
              <c:showVal val="1"/>
            </c:dLbl>
            <c:dLbl>
              <c:idx val="4"/>
              <c:layout>
                <c:manualLayout>
                  <c:x val="-5.6140350877192866E-3"/>
                  <c:y val="-7.7907623817475166E-2"/>
                </c:manualLayout>
              </c:layout>
              <c:showVal val="1"/>
            </c:dLbl>
            <c:dLbl>
              <c:idx val="5"/>
              <c:layout>
                <c:manualLayout>
                  <c:x val="-2.8070175438597031E-3"/>
                  <c:y val="-8.458542014468860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2019 год</c:v>
                </c:pt>
                <c:pt idx="1">
                  <c:v>2020 год - утверждено</c:v>
                </c:pt>
                <c:pt idx="2">
                  <c:v>2020 год - уточнено (в ред. от 29.10.2020)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Sheet1!$B$3:$G$3</c:f>
              <c:numCache>
                <c:formatCode>#,##0.0</c:formatCode>
                <c:ptCount val="6"/>
                <c:pt idx="0">
                  <c:v>1287301.2</c:v>
                </c:pt>
                <c:pt idx="1">
                  <c:v>1204358.8999999999</c:v>
                </c:pt>
                <c:pt idx="2">
                  <c:v>1353173.4</c:v>
                </c:pt>
                <c:pt idx="3">
                  <c:v>1319494.3999999999</c:v>
                </c:pt>
                <c:pt idx="4">
                  <c:v>1073279.8</c:v>
                </c:pt>
                <c:pt idx="5">
                  <c:v>1083642.2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dLbl>
              <c:idx val="0"/>
              <c:layout>
                <c:manualLayout>
                  <c:x val="-3.2060781875949892E-3"/>
                  <c:y val="-1.1976741638514109E-2"/>
                </c:manualLayout>
              </c:layout>
              <c:showVal val="1"/>
            </c:dLbl>
            <c:dLbl>
              <c:idx val="1"/>
              <c:layout>
                <c:manualLayout>
                  <c:x val="-2.4530238983285012E-2"/>
                  <c:y val="-6.4837721662088831E-3"/>
                </c:manualLayout>
              </c:layout>
              <c:showVal val="1"/>
            </c:dLbl>
            <c:dLbl>
              <c:idx val="2"/>
              <c:layout>
                <c:manualLayout>
                  <c:x val="3.954579361790422E-3"/>
                  <c:y val="3.8880198405917771E-3"/>
                </c:manualLayout>
              </c:layout>
              <c:showVal val="1"/>
            </c:dLbl>
            <c:dLbl>
              <c:idx val="3"/>
              <c:layout>
                <c:manualLayout>
                  <c:x val="5.0091117557673932E-2"/>
                  <c:y val="1.6526406653258763E-2"/>
                </c:manualLayout>
              </c:layout>
              <c:showVal val="1"/>
            </c:dLbl>
            <c:dLbl>
              <c:idx val="4"/>
              <c:layout>
                <c:manualLayout>
                  <c:x val="7.0175438596491524E-3"/>
                  <c:y val="-2.8937117417919746E-2"/>
                </c:manualLayout>
              </c:layout>
              <c:showVal val="1"/>
            </c:dLbl>
            <c:dLbl>
              <c:idx val="5"/>
              <c:layout>
                <c:manualLayout>
                  <c:x val="1.4035087719299279E-3"/>
                  <c:y val="-2.893711741791974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2019 год</c:v>
                </c:pt>
                <c:pt idx="1">
                  <c:v>2020 год - утверждено</c:v>
                </c:pt>
                <c:pt idx="2">
                  <c:v>2020 год - уточнено (в ред. от 29.10.2020)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Sheet1!$B$4:$G$4</c:f>
              <c:numCache>
                <c:formatCode>#,##0.0</c:formatCode>
                <c:ptCount val="6"/>
                <c:pt idx="0">
                  <c:v>-16863.8</c:v>
                </c:pt>
                <c:pt idx="1">
                  <c:v>-20140.900000000001</c:v>
                </c:pt>
                <c:pt idx="2">
                  <c:v>-51163.7</c:v>
                </c:pt>
                <c:pt idx="3">
                  <c:v>-28975</c:v>
                </c:pt>
              </c:numCache>
            </c:numRef>
          </c:val>
        </c:ser>
        <c:dLbls>
          <c:showVal val="1"/>
        </c:dLbls>
        <c:gapDepth val="0"/>
        <c:shape val="box"/>
        <c:axId val="93995392"/>
        <c:axId val="106127744"/>
        <c:axId val="0"/>
      </c:bar3DChart>
      <c:catAx>
        <c:axId val="93995392"/>
        <c:scaling>
          <c:orientation val="minMax"/>
        </c:scaling>
        <c:axPos val="b"/>
        <c:numFmt formatCode="General" sourceLinked="1"/>
        <c:minorTickMark val="out"/>
        <c:tickLblPos val="low"/>
        <c:txPr>
          <a:bodyPr rot="0" vert="horz"/>
          <a:lstStyle/>
          <a:p>
            <a:pPr>
              <a:defRPr sz="1150" b="1">
                <a:latin typeface="Book Antiqua" pitchFamily="18" charset="0"/>
                <a:cs typeface="Times New Roman" pitchFamily="18" charset="0"/>
              </a:defRPr>
            </a:pPr>
            <a:endParaRPr lang="ru-RU"/>
          </a:p>
        </c:txPr>
        <c:crossAx val="106127744"/>
        <c:crosses val="autoZero"/>
        <c:auto val="1"/>
        <c:lblAlgn val="ctr"/>
        <c:lblOffset val="100"/>
        <c:tickLblSkip val="1"/>
        <c:tickMarkSkip val="1"/>
      </c:catAx>
      <c:valAx>
        <c:axId val="106127744"/>
        <c:scaling>
          <c:orientation val="minMax"/>
          <c:max val="1500000"/>
          <c:min val="-250000"/>
        </c:scaling>
        <c:axPos val="r"/>
        <c:majorGridlines/>
        <c:numFmt formatCode="#,##0" sourceLinked="0"/>
        <c:tickLblPos val="nextTo"/>
        <c:txPr>
          <a:bodyPr rot="0" vert="horz"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995392"/>
        <c:crosses val="max"/>
        <c:crossBetween val="between"/>
        <c:majorUnit val="250000"/>
        <c:minorUnit val="25000"/>
      </c:valAx>
      <c:spPr>
        <a:solidFill>
          <a:schemeClr val="accent1">
            <a:lumMod val="40000"/>
            <a:lumOff val="60000"/>
          </a:schemeClr>
        </a:solidFill>
        <a:effectLst>
          <a:softEdge rad="635000"/>
        </a:effectLst>
      </c:spPr>
    </c:plotArea>
    <c:legend>
      <c:legendPos val="b"/>
      <c:layout>
        <c:manualLayout>
          <c:xMode val="edge"/>
          <c:yMode val="edge"/>
          <c:x val="9.0909132302137013E-2"/>
          <c:y val="0.93844929650906483"/>
          <c:w val="0.80255685396955567"/>
          <c:h val="5.9278149496754931E-2"/>
        </c:manualLayout>
      </c:layout>
      <c:txPr>
        <a:bodyPr/>
        <a:lstStyle/>
        <a:p>
          <a:pPr>
            <a:defRPr sz="1200" b="1" baseline="0">
              <a:latin typeface="Book Antiqua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hPercent val="57"/>
      <c:rotY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107633730600825"/>
          <c:y val="0.12459720581897016"/>
          <c:w val="0.87084747781285265"/>
          <c:h val="0.75090634091275332"/>
        </c:manualLayout>
      </c:layout>
      <c:bar3D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003593760623641E-2"/>
                  <c:y val="-3.1023317562016768E-2"/>
                </c:manualLayout>
              </c:layout>
              <c:showVal val="1"/>
            </c:dLbl>
            <c:dLbl>
              <c:idx val="1"/>
              <c:layout>
                <c:manualLayout>
                  <c:x val="-1.2871783683174457E-2"/>
                  <c:y val="-2.2224146256066411E-2"/>
                </c:manualLayout>
              </c:layout>
              <c:showVal val="1"/>
            </c:dLbl>
            <c:dLbl>
              <c:idx val="2"/>
              <c:layout>
                <c:manualLayout>
                  <c:x val="-2.9580991860798513E-2"/>
                  <c:y val="-3.4295788059492051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1270437.4000000004</c:v>
                </c:pt>
                <c:pt idx="1">
                  <c:v>498929</c:v>
                </c:pt>
                <c:pt idx="2">
                  <c:v>771508.4</c:v>
                </c:pt>
              </c:numCache>
            </c:numRef>
          </c:val>
          <c:shape val="cylinder"/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2020 год - уточн. план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9573621109599742E-2"/>
                  <c:y val="-5.0400642604261622E-2"/>
                </c:manualLayout>
              </c:layout>
              <c:showVal val="1"/>
            </c:dLbl>
            <c:dLbl>
              <c:idx val="1"/>
              <c:layout>
                <c:manualLayout>
                  <c:x val="-1.0571139092398443E-2"/>
                  <c:y val="-4.0666874738829704E-2"/>
                </c:manualLayout>
              </c:layout>
              <c:showVal val="1"/>
            </c:dLbl>
            <c:dLbl>
              <c:idx val="2"/>
              <c:layout>
                <c:manualLayout>
                  <c:x val="5.7730310633479194E-3"/>
                  <c:y val="-2.3919139424594092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1302009.7000000002</c:v>
                </c:pt>
                <c:pt idx="1">
                  <c:v>538572.9</c:v>
                </c:pt>
                <c:pt idx="2">
                  <c:v>763436.8</c:v>
                </c:pt>
              </c:numCache>
            </c:numRef>
          </c:val>
          <c:shape val="cylinder"/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4409712400721834E-2"/>
                  <c:y val="-1.9181522915415986E-2"/>
                </c:manualLayout>
              </c:layout>
              <c:showVal val="1"/>
            </c:dLbl>
            <c:dLbl>
              <c:idx val="1"/>
              <c:layout>
                <c:manualLayout>
                  <c:x val="2.3966526073730579E-2"/>
                  <c:y val="-4.280963781963909E-2"/>
                </c:manualLayout>
              </c:layout>
              <c:showVal val="1"/>
            </c:dLbl>
            <c:dLbl>
              <c:idx val="2"/>
              <c:layout>
                <c:manualLayout>
                  <c:x val="4.0131857767188445E-2"/>
                  <c:y val="-1.4602034337437116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1290520.4000000004</c:v>
                </c:pt>
                <c:pt idx="1">
                  <c:v>533074.6</c:v>
                </c:pt>
                <c:pt idx="2">
                  <c:v>757445.8</c:v>
                </c:pt>
              </c:numCache>
            </c:numRef>
          </c:val>
          <c:shape val="cylinder"/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1613610451696446E-2"/>
                  <c:y val="-2.9490081490322048E-2"/>
                </c:manualLayout>
              </c:layout>
              <c:showVal val="1"/>
            </c:dLbl>
            <c:dLbl>
              <c:idx val="1"/>
              <c:layout>
                <c:manualLayout>
                  <c:x val="4.9120602287394614E-2"/>
                  <c:y val="-3.5476303795035802E-2"/>
                </c:manualLayout>
              </c:layout>
              <c:showVal val="1"/>
            </c:dLbl>
            <c:dLbl>
              <c:idx val="2"/>
              <c:layout>
                <c:manualLayout>
                  <c:x val="3.212153581934081E-2"/>
                  <c:y val="-2.9124745483157792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Sheet1!$B$5:$D$5</c:f>
              <c:numCache>
                <c:formatCode>#,##0.0</c:formatCode>
                <c:ptCount val="3"/>
                <c:pt idx="0">
                  <c:v>1107932.7</c:v>
                </c:pt>
                <c:pt idx="1">
                  <c:v>519499.3</c:v>
                </c:pt>
                <c:pt idx="2">
                  <c:v>588433.4</c:v>
                </c:pt>
              </c:numCache>
            </c:numRef>
          </c:val>
          <c:shape val="cylinder"/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107165026630292E-2"/>
                  <c:y val="-4.7159106423381177E-2"/>
                </c:manualLayout>
              </c:layout>
              <c:showVal val="1"/>
            </c:dLbl>
            <c:dLbl>
              <c:idx val="1"/>
              <c:layout>
                <c:manualLayout>
                  <c:x val="5.0037239911918094E-2"/>
                  <c:y val="-1.582039708602186E-2"/>
                </c:manualLayout>
              </c:layout>
              <c:showVal val="1"/>
            </c:dLbl>
            <c:dLbl>
              <c:idx val="2"/>
              <c:layout>
                <c:manualLayout>
                  <c:x val="3.1746119857006462E-2"/>
                  <c:y val="-4.8140882136106157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Sheet1!$B$6:$D$6</c:f>
              <c:numCache>
                <c:formatCode>#,##0.0</c:formatCode>
                <c:ptCount val="3"/>
                <c:pt idx="0">
                  <c:v>1115867.2</c:v>
                </c:pt>
                <c:pt idx="1">
                  <c:v>510776</c:v>
                </c:pt>
                <c:pt idx="2">
                  <c:v>605091.19999999774</c:v>
                </c:pt>
              </c:numCache>
            </c:numRef>
          </c:val>
          <c:shape val="cylinder"/>
        </c:ser>
        <c:dLbls>
          <c:showVal val="1"/>
        </c:dLbls>
        <c:gapDepth val="0"/>
        <c:shape val="box"/>
        <c:axId val="130042112"/>
        <c:axId val="106889216"/>
        <c:axId val="0"/>
      </c:bar3DChart>
      <c:catAx>
        <c:axId val="130042112"/>
        <c:scaling>
          <c:orientation val="minMax"/>
        </c:scaling>
        <c:axPos val="b"/>
        <c:numFmt formatCode="General" sourceLinked="1"/>
        <c:tickLblPos val="low"/>
        <c:spPr>
          <a:ln w="34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i="1">
                <a:latin typeface="Book Antiqua" pitchFamily="18" charset="0"/>
                <a:cs typeface="Times New Roman" pitchFamily="18" charset="0"/>
              </a:defRPr>
            </a:pPr>
            <a:endParaRPr lang="ru-RU"/>
          </a:p>
        </c:txPr>
        <c:crossAx val="106889216"/>
        <c:crosses val="autoZero"/>
        <c:auto val="1"/>
        <c:lblAlgn val="ctr"/>
        <c:lblOffset val="100"/>
        <c:tickLblSkip val="1"/>
        <c:tickMarkSkip val="1"/>
      </c:catAx>
      <c:valAx>
        <c:axId val="106889216"/>
        <c:scaling>
          <c:orientation val="minMax"/>
          <c:max val="1500000"/>
        </c:scaling>
        <c:axPos val="l"/>
        <c:majorGridlines>
          <c:spPr>
            <a:ln w="340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0"/>
        <c:tickLblPos val="nextTo"/>
        <c:txPr>
          <a:bodyPr rot="0" vert="horz"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042112"/>
        <c:crosses val="autoZero"/>
        <c:crossBetween val="between"/>
        <c:majorUnit val="250000"/>
        <c:minorUnit val="50000"/>
      </c:valAx>
      <c:spPr>
        <a:noFill/>
        <a:ln w="27244">
          <a:noFill/>
        </a:ln>
      </c:spPr>
    </c:plotArea>
    <c:legend>
      <c:legendPos val="r"/>
      <c:layout>
        <c:manualLayout>
          <c:xMode val="edge"/>
          <c:yMode val="edge"/>
          <c:x val="0.32482216728607111"/>
          <c:y val="2.53319217607192E-2"/>
          <c:w val="0.63422642602794577"/>
          <c:h val="6.3099093157917008E-2"/>
        </c:manualLayout>
      </c:layout>
      <c:spPr>
        <a:solidFill>
          <a:schemeClr val="bg2"/>
        </a:solidFill>
        <a:ln w="3406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200" b="1" i="1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7327989628445969"/>
          <c:y val="0.21972022081145037"/>
          <c:w val="0.69289978722808865"/>
          <c:h val="0.67974003550934581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explosion val="7"/>
          </c:dPt>
          <c:dPt>
            <c:idx val="1"/>
            <c:explosion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dist="25400" dir="5400000" rotWithShape="0">
                  <a:srgbClr val="FFFFEF">
                    <a:alpha val="43000"/>
                  </a:srgbClr>
                </a:outerShdw>
              </a:effectLst>
            </c:spPr>
          </c:dPt>
          <c:dPt>
            <c:idx val="4"/>
            <c:explosion val="53"/>
            <c:spPr>
              <a:solidFill>
                <a:srgbClr val="009900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5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effectLst>
                <a:outerShdw blurRad="63500" dist="25400" dir="5400000" rotWithShape="0">
                  <a:srgbClr val="92D050">
                    <a:alpha val="4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254776016624744"/>
                  <c:y val="-2.656095549233655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2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налоговые и неналоговые доходы
533 280,6
</a:t>
                    </a:r>
                    <a:r>
                      <a:rPr lang="ru-RU" sz="12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41,3%</a:t>
                    </a:r>
                    <a:endParaRPr lang="ru-RU" sz="1200" i="0" dirty="0">
                      <a:solidFill>
                        <a:schemeClr val="accent5">
                          <a:lumMod val="50000"/>
                        </a:schemeClr>
                      </a:solidFill>
                      <a:latin typeface="Book Antiqua" pitchFamily="18" charset="0"/>
                      <a:cs typeface="Times New Roman" pitchFamily="18" charset="0"/>
                    </a:endParaRPr>
                  </a:p>
                </c:rich>
              </c:tx>
              <c:numFmt formatCode="0.00%" sourceLinked="0"/>
              <c:spPr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2911989848109331"/>
                  <c:y val="5.810215141153612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200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безвозмездные поступления получателям бюджетных средств
2 </a:t>
                    </a:r>
                    <a:r>
                      <a:rPr lang="ru-RU" sz="120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400,0 </a:t>
                    </a:r>
                  </a:p>
                  <a:p>
                    <a:pPr>
                      <a:defRPr sz="1200" b="1" i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20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0,19%</a:t>
                    </a:r>
                    <a:endParaRPr lang="ru-RU" sz="1200" i="0" dirty="0">
                      <a:solidFill>
                        <a:schemeClr val="accent4">
                          <a:lumMod val="50000"/>
                        </a:schemeClr>
                      </a:solidFill>
                      <a:latin typeface="Book Antiqua" pitchFamily="18" charset="0"/>
                      <a:cs typeface="Times New Roman" pitchFamily="18" charset="0"/>
                    </a:endParaRPr>
                  </a:p>
                </c:rich>
              </c:tx>
              <c:numFmt formatCode="0.00%" sourceLinked="0"/>
              <c:spPr/>
              <c:showVal val="1"/>
              <c:showCatName val="1"/>
              <c:showPercent val="1"/>
            </c:dLbl>
            <c:dLbl>
              <c:idx val="2"/>
              <c:layout>
                <c:manualLayout>
                  <c:x val="-0.13744068135947332"/>
                  <c:y val="4.1784599960423787E-17"/>
                </c:manualLayout>
              </c:layout>
              <c:tx>
                <c:rich>
                  <a:bodyPr/>
                  <a:lstStyle/>
                  <a:p>
                    <a:pPr>
                      <a:defRPr sz="11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10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субсидии</a:t>
                    </a:r>
                    <a:r>
                      <a: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
288 650,4
</a:t>
                    </a:r>
                    <a:r>
                      <a:rPr lang="ru-RU" sz="110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22,37%</a:t>
                    </a:r>
                    <a:endParaRPr lang="ru-RU" sz="1100" i="0" dirty="0">
                      <a:solidFill>
                        <a:schemeClr val="tx2">
                          <a:lumMod val="50000"/>
                        </a:schemeClr>
                      </a:solidFill>
                      <a:latin typeface="Book Antiqua" pitchFamily="18" charset="0"/>
                      <a:cs typeface="Times New Roman" pitchFamily="18" charset="0"/>
                    </a:endParaRPr>
                  </a:p>
                </c:rich>
              </c:tx>
              <c:numFmt formatCode="0.00%" sourceLinked="0"/>
              <c:spPr/>
              <c:showVal val="1"/>
              <c:showCatName val="1"/>
              <c:showPercent val="1"/>
            </c:dLbl>
            <c:dLbl>
              <c:idx val="3"/>
              <c:layout>
                <c:manualLayout>
                  <c:x val="-0.14898987179846163"/>
                  <c:y val="-4.1048432353198036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субвенции
461 114,4
</a:t>
                    </a:r>
                    <a:r>
                      <a:rPr lang="ru-RU" sz="110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35,73%</a:t>
                    </a:r>
                    <a:endParaRPr lang="ru-RU" sz="1100" i="0" dirty="0">
                      <a:solidFill>
                        <a:schemeClr val="tx2">
                          <a:lumMod val="50000"/>
                        </a:schemeClr>
                      </a:solidFill>
                      <a:latin typeface="Book Antiqua" pitchFamily="18" charset="0"/>
                      <a:cs typeface="Times New Roman" pitchFamily="18" charset="0"/>
                    </a:endParaRPr>
                  </a:p>
                </c:rich>
              </c:tx>
              <c:numFmt formatCode="0.00%" sourceLinked="0"/>
              <c:spPr/>
              <c:showVal val="1"/>
              <c:showCatName val="1"/>
              <c:showPercent val="1"/>
            </c:dLbl>
            <c:dLbl>
              <c:idx val="4"/>
              <c:layout>
                <c:manualLayout>
                  <c:x val="-0.13162301037801433"/>
                  <c:y val="5.041382298730598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1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дотации </a:t>
                    </a:r>
                  </a:p>
                  <a:p>
                    <a:pPr>
                      <a:defRPr sz="11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1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5 281,0</a:t>
                    </a:r>
                  </a:p>
                  <a:p>
                    <a:pPr>
                      <a:defRPr sz="1100" b="1" i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1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cs typeface="Times New Roman" pitchFamily="18" charset="0"/>
                      </a:rPr>
                      <a:t>0,41%</a:t>
                    </a:r>
                    <a:endParaRPr lang="ru-RU" sz="1100" b="1" i="0" dirty="0">
                      <a:solidFill>
                        <a:schemeClr val="tx2">
                          <a:lumMod val="50000"/>
                        </a:schemeClr>
                      </a:solidFill>
                      <a:latin typeface="Book Antiqua" pitchFamily="18" charset="0"/>
                      <a:cs typeface="Times New Roman" pitchFamily="18" charset="0"/>
                    </a:endParaRPr>
                  </a:p>
                </c:rich>
              </c:tx>
              <c:numFmt formatCode="0.00%" sourceLinked="0"/>
              <c:spPr/>
              <c:dLblPos val="outEnd"/>
              <c:showVal val="1"/>
              <c:showCatName val="1"/>
              <c:showPercent val="1"/>
              <c:separator>; </c:separator>
            </c:dLbl>
            <c:dLbl>
              <c:idx val="5"/>
              <c:layout>
                <c:manualLayout>
                  <c:x val="-0.23794301459899675"/>
                  <c:y val="-2.0217928248396602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>
                        <a:solidFill>
                          <a:srgbClr val="371111"/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200" i="0" dirty="0" smtClean="0">
                        <a:solidFill>
                          <a:srgbClr val="371111"/>
                        </a:solidFill>
                        <a:latin typeface="Book Antiqua" pitchFamily="18" charset="0"/>
                        <a:cs typeface="Times New Roman" pitchFamily="18" charset="0"/>
                      </a:rPr>
                      <a:t>безвозмездные поступления от других бюджетов бюджетной системы РФ</a:t>
                    </a:r>
                    <a:r>
                      <a:rPr lang="ru-RU" sz="1200" i="0" dirty="0">
                        <a:solidFill>
                          <a:srgbClr val="371111"/>
                        </a:solidFill>
                        <a:latin typeface="Book Antiqua" pitchFamily="18" charset="0"/>
                        <a:cs typeface="Times New Roman" pitchFamily="18" charset="0"/>
                      </a:rPr>
                      <a:t>
755 </a:t>
                    </a:r>
                    <a:r>
                      <a:rPr lang="ru-RU" sz="1200" i="0" dirty="0" smtClean="0">
                        <a:solidFill>
                          <a:srgbClr val="371111"/>
                        </a:solidFill>
                        <a:latin typeface="Book Antiqua" pitchFamily="18" charset="0"/>
                        <a:cs typeface="Times New Roman" pitchFamily="18" charset="0"/>
                      </a:rPr>
                      <a:t>045,80</a:t>
                    </a:r>
                  </a:p>
                  <a:p>
                    <a:pPr>
                      <a:defRPr sz="1200" b="1" i="0">
                        <a:solidFill>
                          <a:srgbClr val="371111"/>
                        </a:solidFill>
                        <a:latin typeface="Book Antiqua" pitchFamily="18" charset="0"/>
                        <a:cs typeface="Times New Roman" pitchFamily="18" charset="0"/>
                      </a:defRPr>
                    </a:pPr>
                    <a:r>
                      <a:rPr lang="ru-RU" sz="1200" i="0" dirty="0" smtClean="0">
                        <a:solidFill>
                          <a:srgbClr val="371111"/>
                        </a:solidFill>
                        <a:latin typeface="Book Antiqua" pitchFamily="18" charset="0"/>
                        <a:cs typeface="Times New Roman" pitchFamily="18" charset="0"/>
                      </a:rPr>
                      <a:t>58,51%</a:t>
                    </a:r>
                    <a:endParaRPr lang="ru-RU" sz="1200" i="0" dirty="0">
                      <a:solidFill>
                        <a:srgbClr val="371111"/>
                      </a:solidFill>
                      <a:latin typeface="Book Antiqua" pitchFamily="18" charset="0"/>
                      <a:cs typeface="Times New Roman" pitchFamily="18" charset="0"/>
                    </a:endParaRPr>
                  </a:p>
                </c:rich>
              </c:tx>
              <c:numFmt formatCode="#,##0.00" sourceLinked="0"/>
              <c:spPr/>
              <c:showVal val="1"/>
              <c:showCatName val="1"/>
            </c:dLbl>
            <c:numFmt formatCode="0.00%" sourceLinked="0"/>
            <c:txPr>
              <a:bodyPr/>
              <a:lstStyle/>
              <a:p>
                <a:pPr>
                  <a:defRPr sz="1200" b="1" i="0">
                    <a:latin typeface="Book Antiqu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безвозмездные поступления получателям бюджетных средств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дотации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533074.6</c:v>
                </c:pt>
                <c:pt idx="1">
                  <c:v>2400</c:v>
                </c:pt>
                <c:pt idx="2">
                  <c:v>288650.40000000002</c:v>
                </c:pt>
                <c:pt idx="3">
                  <c:v>461114.4</c:v>
                </c:pt>
                <c:pt idx="4">
                  <c:v>5281</c:v>
                </c:pt>
              </c:numCache>
            </c:numRef>
          </c:val>
        </c:ser>
        <c:gapWidth val="64"/>
        <c:splitType val="cust"/>
        <c:custSplit>
          <c:secondPiePt val="2"/>
          <c:secondPiePt val="3"/>
          <c:secondPiePt val="4"/>
        </c:custSplit>
        <c:secondPieSize val="75"/>
        <c:serLines/>
      </c:ofPieChart>
    </c:plotArea>
    <c:plotVisOnly val="1"/>
  </c:chart>
  <c:spPr>
    <a:solidFill>
      <a:schemeClr val="bg2"/>
    </a:solidFill>
    <a:effectLst>
      <a:softEdge rad="6350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.33851576732838473"/>
          <c:y val="0.35083264397397868"/>
          <c:w val="0.54555322704535458"/>
          <c:h val="0.480011234004309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9999FF"/>
            </a:solidFill>
            <a:ln w="16897">
              <a:solidFill>
                <a:srgbClr val="000000"/>
              </a:solidFill>
              <a:prstDash val="solid"/>
            </a:ln>
          </c:spPr>
          <c:explosion val="28"/>
          <c:dPt>
            <c:idx val="0"/>
            <c:spPr>
              <a:solidFill>
                <a:srgbClr val="339966"/>
              </a:solidFill>
              <a:ln w="16897">
                <a:solidFill>
                  <a:srgbClr val="008080"/>
                </a:solidFill>
                <a:prstDash val="solid"/>
              </a:ln>
            </c:spPr>
          </c:dPt>
          <c:dPt>
            <c:idx val="1"/>
            <c:spPr>
              <a:solidFill>
                <a:srgbClr val="FF8080"/>
              </a:solidFill>
              <a:ln w="16897">
                <a:solidFill>
                  <a:srgbClr val="8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99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66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CCFF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CC99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8000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8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7544813028389495E-2"/>
                  <c:y val="5.179611303450912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1"/>
              <c:layout>
                <c:manualLayout>
                  <c:x val="0.19645557706472314"/>
                  <c:y val="8.8088278848412527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0.10892553818024317"/>
                  <c:y val="0.2156403893093133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3"/>
              <c:layout>
                <c:manualLayout>
                  <c:x val="-8.8546945158071003E-2"/>
                  <c:y val="0.21436910853069488"/>
                </c:manualLayout>
              </c:layout>
              <c:showVal val="1"/>
              <c:showCatName val="1"/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9.1474988763255702E-2"/>
                  <c:y val="7.982291124115352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6"/>
              <c:layout>
                <c:manualLayout>
                  <c:x val="-5.8249093806835912E-2"/>
                  <c:y val="-3.4129313602336675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-0.16564653656306821"/>
                  <c:y val="1.422694731251978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8"/>
              <c:layout>
                <c:manualLayout>
                  <c:x val="-8.6917935371031527E-2"/>
                  <c:y val="3.0998702983138782E-2"/>
                </c:manualLayout>
              </c:layout>
              <c:showVal val="1"/>
              <c:showCatName val="1"/>
              <c:showPercent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0.21750519333563109"/>
                  <c:y val="2.580961426514288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11"/>
              <c:layout>
                <c:manualLayout>
                  <c:x val="-5.8244767087613995E-2"/>
                  <c:y val="1.08857501761696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12"/>
              <c:layout>
                <c:manualLayout>
                  <c:x val="-0.20021880473617998"/>
                  <c:y val="-9.2983240908115716E-2"/>
                </c:manualLayout>
              </c:layout>
              <c:showVal val="1"/>
              <c:showCatName val="1"/>
              <c:showPercent val="1"/>
            </c:dLbl>
            <c:dLbl>
              <c:idx val="13"/>
              <c:layout>
                <c:manualLayout>
                  <c:x val="-3.2904063400180296E-2"/>
                  <c:y val="-0.15471450309956394"/>
                </c:manualLayout>
              </c:layout>
              <c:showVal val="1"/>
              <c:showCatName val="1"/>
              <c:showPercent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0.13931794107212106"/>
                  <c:y val="-0.18325683997671496"/>
                </c:manualLayout>
              </c:layout>
              <c:showVal val="1"/>
              <c:showCatName val="1"/>
              <c:showPercent val="1"/>
            </c:dLbl>
            <c:dLbl>
              <c:idx val="16"/>
              <c:layout>
                <c:manualLayout>
                  <c:x val="0.23014926672289751"/>
                  <c:y val="-0.13420529632239619"/>
                </c:manualLayout>
              </c:layout>
              <c:showVal val="1"/>
              <c:showCatName val="1"/>
              <c:showPercent val="1"/>
            </c:dLbl>
            <c:dLbl>
              <c:idx val="17"/>
              <c:layout>
                <c:manualLayout>
                  <c:x val="0.28920185774052615"/>
                  <c:y val="-5.9603746029800814E-2"/>
                </c:manualLayout>
              </c:layout>
              <c:showVal val="1"/>
              <c:showCatName val="1"/>
              <c:showPercent val="1"/>
            </c:dLbl>
            <c:dLbl>
              <c:idx val="18"/>
              <c:layout>
                <c:manualLayout>
                  <c:x val="0.12113477628571052"/>
                  <c:y val="5.474575405700750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санкции, </a:t>
                    </a:r>
                    <a:endParaRPr lang="ru-RU" dirty="0" smtClean="0"/>
                  </a:p>
                  <a:p>
                    <a:r>
                      <a:rPr lang="ru-RU" dirty="0" smtClean="0"/>
                      <a:t>возмещение </a:t>
                    </a:r>
                    <a:r>
                      <a:rPr lang="ru-RU" dirty="0"/>
                      <a:t>ущерба
1 390,9
0,3%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9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Sheet1!$B$1:$T$1</c:f>
              <c:strCache>
                <c:ptCount val="19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с применением УСН</c:v>
                </c:pt>
                <c:pt idx="3">
                  <c:v>Единый налог на вмененный доход</c:v>
                </c:pt>
                <c:pt idx="4">
                  <c:v>ЕСХН</c:v>
                </c:pt>
                <c:pt idx="5">
                  <c:v>Налог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Госпошлина</c:v>
                </c:pt>
                <c:pt idx="9">
                  <c:v>Задолженность по отмененным налогам</c:v>
                </c:pt>
                <c:pt idx="10">
                  <c:v>Доходы от сдачи в аренду земли</c:v>
                </c:pt>
                <c:pt idx="11">
                  <c:v>Доходы от сдачи в аренду имущества</c:v>
                </c:pt>
                <c:pt idx="12">
                  <c:v>Доходы в виде части прибыли МУП</c:v>
                </c:pt>
                <c:pt idx="13">
                  <c:v>Прочие поступления от использования имущества (плата за найм муниципального жилья)</c:v>
                </c:pt>
                <c:pt idx="14">
                  <c:v>Плата за негативное воздействие на окружающую среду</c:v>
                </c:pt>
                <c:pt idx="15">
                  <c:v>Доходы от платных услуг и компенсаций затрат государства</c:v>
                </c:pt>
                <c:pt idx="16">
                  <c:v>Доходы от приватизации и реализации имущества</c:v>
                </c:pt>
                <c:pt idx="17">
                  <c:v>Доходы от продажи земли</c:v>
                </c:pt>
                <c:pt idx="18">
                  <c:v>Штрафы, санкции, возмещение ущерба</c:v>
                </c:pt>
              </c:strCache>
            </c:strRef>
          </c:cat>
          <c:val>
            <c:numRef>
              <c:f>Sheet1!$B$2:$T$2</c:f>
              <c:numCache>
                <c:formatCode>#,##0.0</c:formatCode>
                <c:ptCount val="19"/>
                <c:pt idx="0">
                  <c:v>350273</c:v>
                </c:pt>
                <c:pt idx="1">
                  <c:v>4715</c:v>
                </c:pt>
                <c:pt idx="2">
                  <c:v>17771.8</c:v>
                </c:pt>
                <c:pt idx="3">
                  <c:v>7331</c:v>
                </c:pt>
                <c:pt idx="4">
                  <c:v>204</c:v>
                </c:pt>
                <c:pt idx="5">
                  <c:v>12157</c:v>
                </c:pt>
                <c:pt idx="6">
                  <c:v>9607</c:v>
                </c:pt>
                <c:pt idx="7">
                  <c:v>53619</c:v>
                </c:pt>
                <c:pt idx="8">
                  <c:v>6805</c:v>
                </c:pt>
                <c:pt idx="9">
                  <c:v>11</c:v>
                </c:pt>
                <c:pt idx="10">
                  <c:v>21471</c:v>
                </c:pt>
                <c:pt idx="11">
                  <c:v>30163</c:v>
                </c:pt>
                <c:pt idx="12" formatCode="0.0">
                  <c:v>724</c:v>
                </c:pt>
                <c:pt idx="13" formatCode="0.0">
                  <c:v>3405</c:v>
                </c:pt>
                <c:pt idx="14">
                  <c:v>169.9</c:v>
                </c:pt>
                <c:pt idx="15">
                  <c:v>5147</c:v>
                </c:pt>
                <c:pt idx="16">
                  <c:v>6252</c:v>
                </c:pt>
                <c:pt idx="17">
                  <c:v>1858</c:v>
                </c:pt>
                <c:pt idx="18">
                  <c:v>1390.9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6897">
              <a:solidFill>
                <a:srgbClr val="000000"/>
              </a:solidFill>
              <a:prstDash val="solid"/>
            </a:ln>
          </c:spPr>
          <c:explosion val="32"/>
          <c:dPt>
            <c:idx val="0"/>
            <c:spPr>
              <a:solidFill>
                <a:srgbClr val="9999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800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8000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8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3794">
                <a:noFill/>
              </a:ln>
            </c:spPr>
            <c:txPr>
              <a:bodyPr/>
              <a:lstStyle/>
              <a:p>
                <a:pPr>
                  <a:defRPr sz="216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eparator> </c:separator>
            <c:showLeaderLines val="1"/>
          </c:dLbls>
          <c:cat>
            <c:strRef>
              <c:f>Sheet1!$B$1:$T$1</c:f>
              <c:strCache>
                <c:ptCount val="19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с применением УСН</c:v>
                </c:pt>
                <c:pt idx="3">
                  <c:v>Единый налог на вмененный доход</c:v>
                </c:pt>
                <c:pt idx="4">
                  <c:v>ЕСХН</c:v>
                </c:pt>
                <c:pt idx="5">
                  <c:v>Налог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Госпошлина</c:v>
                </c:pt>
                <c:pt idx="9">
                  <c:v>Задолженность по отмененным налогам</c:v>
                </c:pt>
                <c:pt idx="10">
                  <c:v>Доходы от сдачи в аренду земли</c:v>
                </c:pt>
                <c:pt idx="11">
                  <c:v>Доходы от сдачи в аренду имущества</c:v>
                </c:pt>
                <c:pt idx="12">
                  <c:v>Доходы в виде части прибыли МУП</c:v>
                </c:pt>
                <c:pt idx="13">
                  <c:v>Прочие поступления от использования имущества (плата за найм муниципального жилья)</c:v>
                </c:pt>
                <c:pt idx="14">
                  <c:v>Плата за негативное воздействие на окружающую среду</c:v>
                </c:pt>
                <c:pt idx="15">
                  <c:v>Доходы от платных услуг и компенсаций затрат государства</c:v>
                </c:pt>
                <c:pt idx="16">
                  <c:v>Доходы от приватизации и реализации имущества</c:v>
                </c:pt>
                <c:pt idx="17">
                  <c:v>Доходы от продажи земли</c:v>
                </c:pt>
                <c:pt idx="18">
                  <c:v>Штрафы, санкции, возмещение ущерба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</c:numCache>
            </c:numRef>
          </c:val>
        </c:ser>
        <c:dLbls>
          <c:showVal val="1"/>
          <c:showCatName val="1"/>
          <c:showPercent val="1"/>
          <c:separator> </c:separator>
        </c:dLbls>
      </c:pie3DChart>
      <c:spPr>
        <a:ln w="33794">
          <a:noFill/>
        </a:ln>
      </c:spPr>
    </c:plotArea>
    <c:plotVisOnly val="1"/>
    <c:dispBlanksAs val="zero"/>
  </c:chart>
  <c:spPr>
    <a:solidFill>
      <a:schemeClr val="accent1">
        <a:lumMod val="20000"/>
        <a:lumOff val="80000"/>
      </a:schemeClr>
    </a:solidFill>
    <a:ln>
      <a:noFill/>
    </a:ln>
    <a:effectLst>
      <a:softEdge rad="635000"/>
    </a:effectLst>
  </c:spPr>
  <c:txPr>
    <a:bodyPr/>
    <a:lstStyle/>
    <a:p>
      <a:pPr>
        <a:defRPr sz="216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view3D>
      <c:perspective val="30"/>
    </c:view3D>
    <c:floor>
      <c:spPr>
        <a:solidFill>
          <a:schemeClr val="accent4">
            <a:lumMod val="60000"/>
            <a:lumOff val="40000"/>
          </a:schemeClr>
        </a:solidFill>
      </c:spPr>
    </c:floor>
    <c:plotArea>
      <c:layout>
        <c:manualLayout>
          <c:layoutTarget val="inner"/>
          <c:xMode val="edge"/>
          <c:yMode val="edge"/>
          <c:x val="0.15091077068736086"/>
          <c:y val="0.10704042138901451"/>
          <c:w val="0.81098854951146448"/>
          <c:h val="0.58742434404455657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dLbl>
              <c:idx val="0"/>
              <c:layout>
                <c:manualLayout>
                  <c:x val="-4.4175758963751206E-2"/>
                  <c:y val="-5.6682372999227869E-2"/>
                </c:manualLayout>
              </c:layout>
              <c:showVal val="1"/>
            </c:dLbl>
            <c:dLbl>
              <c:idx val="1"/>
              <c:layout>
                <c:manualLayout>
                  <c:x val="-5.9897978712711929E-2"/>
                  <c:y val="4.1223543999438499E-2"/>
                </c:manualLayout>
              </c:layout>
              <c:showVal val="1"/>
            </c:dLbl>
            <c:dLbl>
              <c:idx val="2"/>
              <c:layout>
                <c:manualLayout>
                  <c:x val="-5.5552011396790814E-2"/>
                  <c:y val="3.8647072499473877E-2"/>
                </c:manualLayout>
              </c:layout>
              <c:showVal val="1"/>
            </c:dLbl>
            <c:dLbl>
              <c:idx val="3"/>
              <c:layout>
                <c:manualLayout>
                  <c:x val="-2.8090619907024751E-2"/>
                  <c:y val="7.4717673498982673E-2"/>
                </c:manualLayout>
              </c:layout>
              <c:showVal val="1"/>
            </c:dLbl>
            <c:dLbl>
              <c:idx val="4"/>
              <c:layout>
                <c:manualLayout>
                  <c:x val="-5.4099530993056817E-2"/>
                  <c:y val="5.6682372999227869E-2"/>
                </c:manualLayout>
              </c:layout>
              <c:showVal val="1"/>
            </c:dLbl>
            <c:dLbl>
              <c:idx val="5"/>
              <c:layout>
                <c:manualLayout>
                  <c:x val="-5.9928269796255748E-2"/>
                  <c:y val="5.6682372999227869E-2"/>
                </c:manualLayout>
              </c:layout>
              <c:showVal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(уточнено)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0.94000000000000061</c:v>
                </c:pt>
                <c:pt idx="1">
                  <c:v>1.069</c:v>
                </c:pt>
                <c:pt idx="2">
                  <c:v>1.079</c:v>
                </c:pt>
                <c:pt idx="3">
                  <c:v>0.99</c:v>
                </c:pt>
                <c:pt idx="4">
                  <c:v>0.97500000000000064</c:v>
                </c:pt>
                <c:pt idx="5">
                  <c:v>0.98299999999999998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тепм роста</c:v>
                </c:pt>
              </c:strCache>
            </c:strRef>
          </c:tx>
          <c:spPr>
            <a:solidFill>
              <a:srgbClr val="FFCC66"/>
            </a:solidFill>
          </c:spPr>
          <c:dLbls>
            <c:dLbl>
              <c:idx val="1"/>
              <c:layout>
                <c:manualLayout>
                  <c:x val="0.34507154891619879"/>
                  <c:y val="-4.114239529077814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  <a:latin typeface="Book Antiqua" pitchFamily="18" charset="0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 (уточнено)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1.006</c:v>
                </c:pt>
                <c:pt idx="1">
                  <c:v>1.006</c:v>
                </c:pt>
                <c:pt idx="2">
                  <c:v>1.006</c:v>
                </c:pt>
                <c:pt idx="3">
                  <c:v>1.006</c:v>
                </c:pt>
                <c:pt idx="4">
                  <c:v>1.006</c:v>
                </c:pt>
                <c:pt idx="5">
                  <c:v>1.006</c:v>
                </c:pt>
              </c:numCache>
            </c:numRef>
          </c:val>
        </c:ser>
        <c:axId val="134684032"/>
        <c:axId val="134718592"/>
        <c:axId val="106567872"/>
      </c:line3DChart>
      <c:catAx>
        <c:axId val="13468403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 b="1">
                <a:latin typeface="Book Antiqua" pitchFamily="18" charset="0"/>
              </a:defRPr>
            </a:pPr>
            <a:endParaRPr lang="ru-RU"/>
          </a:p>
        </c:txPr>
        <c:crossAx val="134718592"/>
        <c:crosses val="autoZero"/>
        <c:auto val="1"/>
        <c:lblAlgn val="ctr"/>
        <c:lblOffset val="100"/>
      </c:catAx>
      <c:valAx>
        <c:axId val="134718592"/>
        <c:scaling>
          <c:orientation val="minMax"/>
          <c:max val="1.5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>
                <a:latin typeface="Book Antiqua" pitchFamily="18" charset="0"/>
              </a:defRPr>
            </a:pPr>
            <a:endParaRPr lang="ru-RU"/>
          </a:p>
        </c:txPr>
        <c:crossAx val="134684032"/>
        <c:crosses val="autoZero"/>
        <c:crossBetween val="between"/>
        <c:majorUnit val="0.25"/>
        <c:minorUnit val="4.0000000000000022E-2"/>
      </c:valAx>
      <c:serAx>
        <c:axId val="106567872"/>
        <c:scaling>
          <c:orientation val="minMax"/>
        </c:scaling>
        <c:delete val="1"/>
        <c:axPos val="b"/>
        <c:tickLblPos val="nextTo"/>
        <c:crossAx val="134718592"/>
        <c:crosses val="autoZero"/>
      </c:serAx>
      <c:spPr>
        <a:solidFill>
          <a:srgbClr val="99FF66">
            <a:alpha val="45882"/>
          </a:srgbClr>
        </a:solidFill>
        <a:effectLst>
          <a:softEdge rad="635000"/>
        </a:effectLst>
      </c:spPr>
    </c:plotArea>
    <c:legend>
      <c:legendPos val="t"/>
      <c:layout/>
      <c:txPr>
        <a:bodyPr/>
        <a:lstStyle/>
        <a:p>
          <a:pPr>
            <a:defRPr sz="1600" b="1">
              <a:latin typeface="Book Antiqu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828D5-5B34-4249-B6E8-C6CF21719BA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F15C1-980A-4F8B-A051-402CFA696EFB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>
          <a:softEdge rad="63500"/>
        </a:effectLst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Прогнозе социально-экономического развития города Ржева на 2021 год и на период до 2023 года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6DA0F47C-DAAD-476D-912C-6646504034D8}" type="parTrans" cxnId="{45633372-82FA-4FE4-B717-E936AD9BA77F}">
      <dgm:prSet/>
      <dgm:spPr/>
      <dgm:t>
        <a:bodyPr/>
        <a:lstStyle/>
        <a:p>
          <a:endParaRPr lang="ru-RU"/>
        </a:p>
      </dgm:t>
    </dgm:pt>
    <dgm:pt modelId="{7EAF1BBA-CA98-4FC5-813A-B0827B5877F0}" type="sibTrans" cxnId="{45633372-82FA-4FE4-B717-E936AD9BA77F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F5DB86E-AF6A-4751-9D5C-57780634B98E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>
          <a:softEdge rad="63500"/>
        </a:effectLst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Основных направлениях бюджетной и налоговой политики города Ржева на 2021-2023 годы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02EF0F77-A24F-4D19-8A30-B3F8BD08C6FA}" type="parTrans" cxnId="{7E5022C8-0C26-4425-8BB1-F213E582A553}">
      <dgm:prSet/>
      <dgm:spPr/>
      <dgm:t>
        <a:bodyPr/>
        <a:lstStyle/>
        <a:p>
          <a:endParaRPr lang="ru-RU"/>
        </a:p>
      </dgm:t>
    </dgm:pt>
    <dgm:pt modelId="{C31F005A-3CD4-478F-B9D1-059FCADE8DCC}" type="sibTrans" cxnId="{7E5022C8-0C26-4425-8BB1-F213E582A553}">
      <dgm:prSet/>
      <dgm:spPr/>
      <dgm:t>
        <a:bodyPr/>
        <a:lstStyle/>
        <a:p>
          <a:endParaRPr lang="ru-RU"/>
        </a:p>
      </dgm:t>
    </dgm:pt>
    <dgm:pt modelId="{FA69B885-9FF0-4C5C-B47A-B3015E60F918}">
      <dgm:prSet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endParaRPr lang="ru-RU" dirty="0"/>
        </a:p>
      </dgm:t>
    </dgm:pt>
    <dgm:pt modelId="{1AB7129B-7DC2-41C5-BE8E-EDE963A021C5}" type="parTrans" cxnId="{CA43BE04-FB27-4604-B296-64F58278DFC8}">
      <dgm:prSet/>
      <dgm:spPr/>
      <dgm:t>
        <a:bodyPr/>
        <a:lstStyle/>
        <a:p>
          <a:endParaRPr lang="ru-RU"/>
        </a:p>
      </dgm:t>
    </dgm:pt>
    <dgm:pt modelId="{EB82BF2B-F83B-4FCF-8B6C-CDD3E65819FE}" type="sibTrans" cxnId="{CA43BE04-FB27-4604-B296-64F58278DFC8}">
      <dgm:prSet/>
      <dgm:spPr/>
      <dgm:t>
        <a:bodyPr/>
        <a:lstStyle/>
        <a:p>
          <a:endParaRPr lang="ru-RU"/>
        </a:p>
      </dgm:t>
    </dgm:pt>
    <dgm:pt modelId="{9729F796-F43B-4CCF-909C-549FB9CC8FD7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>
          <a:softEdge rad="63500"/>
        </a:effectLst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Основных направлениях бюджетной, налоговой и </a:t>
          </a:r>
          <a:r>
            <a:rPr lang="ru-RU" sz="1400" b="0" dirty="0" err="1" smtClean="0">
              <a:solidFill>
                <a:schemeClr val="tx2">
                  <a:lumMod val="75000"/>
                </a:schemeClr>
              </a:solidFill>
            </a:rPr>
            <a:t>таможенно-тарифной</a:t>
          </a:r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 политики Российской Федерации, а также бюджетной и налоговой политики Тверской области на 2021 год и плановый период 2022 и 2023 годов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D4733D9D-2B86-458F-BC4F-58AAE21AB31C}" type="parTrans" cxnId="{C2FEBCE1-98D8-4F50-AAF5-F9FA5D1BCCC4}">
      <dgm:prSet/>
      <dgm:spPr/>
      <dgm:t>
        <a:bodyPr/>
        <a:lstStyle/>
        <a:p>
          <a:endParaRPr lang="ru-RU"/>
        </a:p>
      </dgm:t>
    </dgm:pt>
    <dgm:pt modelId="{64F41033-B440-4533-A050-BFC282184D3A}" type="sibTrans" cxnId="{C2FEBCE1-98D8-4F50-AAF5-F9FA5D1BCCC4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3056B04-0DA8-4231-B2FC-FFA8D9468064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66E64EE0-3527-43B4-8951-93EB6F48AE63}" type="parTrans" cxnId="{7DCB5AD8-BD86-457B-A957-655FF7164783}">
      <dgm:prSet/>
      <dgm:spPr/>
      <dgm:t>
        <a:bodyPr/>
        <a:lstStyle/>
        <a:p>
          <a:endParaRPr lang="ru-RU"/>
        </a:p>
      </dgm:t>
    </dgm:pt>
    <dgm:pt modelId="{235015B0-587D-49B7-876F-F7ABF90230EE}" type="sibTrans" cxnId="{7DCB5AD8-BD86-457B-A957-655FF7164783}">
      <dgm:prSet/>
      <dgm:spPr/>
      <dgm:t>
        <a:bodyPr/>
        <a:lstStyle/>
        <a:p>
          <a:endParaRPr lang="ru-RU"/>
        </a:p>
      </dgm:t>
    </dgm:pt>
    <dgm:pt modelId="{116C0476-81DC-4440-A159-CF1C74D30C7F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>
          <a:softEdge rad="63500"/>
        </a:effectLst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Проекте закона Тверской области «Об областном бюджете Тверской области на 2021 год и на плановый период 2022 и 2023 годов»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31E17FBA-0DEE-43AC-8A98-9FFE7C769F63}" type="sibTrans" cxnId="{83A30304-BDBF-4B64-A140-3186478B8A1D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38ADD97-56BE-4BBB-906E-771B9AA50F92}" type="parTrans" cxnId="{83A30304-BDBF-4B64-A140-3186478B8A1D}">
      <dgm:prSet/>
      <dgm:spPr/>
      <dgm:t>
        <a:bodyPr/>
        <a:lstStyle/>
        <a:p>
          <a:endParaRPr lang="ru-RU"/>
        </a:p>
      </dgm:t>
    </dgm:pt>
    <dgm:pt modelId="{77C9B8FB-437D-4C7D-A068-D5048DEC29E5}">
      <dgm:prSet phldrT="[Текст]"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>
          <a:softEdge rad="63500"/>
        </a:effectLst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Положениях послания Президента Российской Федерации Федеральному Собранию Российской Федерации, определяющих бюджетную политику в Российской Федерации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2312F7E1-6866-4361-AF69-EF290778FF54}" type="sibTrans" cxnId="{E956956B-1D63-40A9-86F8-F84C4FAF37A7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464301BC-5108-434B-87A6-8CDB5DAAB3F1}" type="parTrans" cxnId="{E956956B-1D63-40A9-86F8-F84C4FAF37A7}">
      <dgm:prSet/>
      <dgm:spPr/>
      <dgm:t>
        <a:bodyPr/>
        <a:lstStyle/>
        <a:p>
          <a:endParaRPr lang="ru-RU"/>
        </a:p>
      </dgm:t>
    </dgm:pt>
    <dgm:pt modelId="{91E399CB-8B9D-47B6-996C-BC34E773504C}">
      <dgm:prSet/>
      <dgm:spPr/>
      <dgm:t>
        <a:bodyPr/>
        <a:lstStyle/>
        <a:p>
          <a:endParaRPr lang="ru-RU"/>
        </a:p>
      </dgm:t>
    </dgm:pt>
    <dgm:pt modelId="{9AD0320C-073F-44BE-86BD-D60F1C7ED5A1}" type="parTrans" cxnId="{2EDCF482-BC7D-48F4-BFDF-B55F8A00DEFC}">
      <dgm:prSet/>
      <dgm:spPr/>
      <dgm:t>
        <a:bodyPr/>
        <a:lstStyle/>
        <a:p>
          <a:endParaRPr lang="ru-RU"/>
        </a:p>
      </dgm:t>
    </dgm:pt>
    <dgm:pt modelId="{273D527C-BD7C-4858-B24F-83E1DFA7FE92}" type="sibTrans" cxnId="{2EDCF482-BC7D-48F4-BFDF-B55F8A00DEFC}">
      <dgm:prSet/>
      <dgm:spPr/>
      <dgm:t>
        <a:bodyPr/>
        <a:lstStyle/>
        <a:p>
          <a:endParaRPr lang="ru-RU"/>
        </a:p>
      </dgm:t>
    </dgm:pt>
    <dgm:pt modelId="{2BA88C0C-15A3-419C-B282-B8388A35A267}" type="pres">
      <dgm:prSet presAssocID="{108828D5-5B34-4249-B6E8-C6CF21719B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AEB32-8BC1-4364-B3A8-65E16279FB86}" type="pres">
      <dgm:prSet presAssocID="{108828D5-5B34-4249-B6E8-C6CF21719BAF}" presName="dummyMaxCanvas" presStyleCnt="0">
        <dgm:presLayoutVars/>
      </dgm:prSet>
      <dgm:spPr/>
    </dgm:pt>
    <dgm:pt modelId="{EC4C4DB0-1AD0-4841-B451-54D0C498A800}" type="pres">
      <dgm:prSet presAssocID="{108828D5-5B34-4249-B6E8-C6CF21719BAF}" presName="FiveNodes_1" presStyleLbl="node1" presStyleIdx="0" presStyleCnt="5" custScaleX="102962" custLinFactNeighborX="2278" custLinFactNeighborY="1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EA84-0549-4D89-A7C8-761094E301B7}" type="pres">
      <dgm:prSet presAssocID="{108828D5-5B34-4249-B6E8-C6CF21719BAF}" presName="FiveNodes_2" presStyleLbl="node1" presStyleIdx="1" presStyleCnt="5" custScaleX="98539" custLinFactNeighborX="-1553" custLinFactNeighborY="9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9206-09E7-4B7F-9D91-B3BAFAD7596A}" type="pres">
      <dgm:prSet presAssocID="{108828D5-5B34-4249-B6E8-C6CF21719BAF}" presName="FiveNodes_3" presStyleLbl="node1" presStyleIdx="2" presStyleCnt="5" custScaleX="97042" custLinFactNeighborX="-4608" custLinFactNeighborY="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30E58-88CB-40BE-B0C5-8C2902D151F3}" type="pres">
      <dgm:prSet presAssocID="{108828D5-5B34-4249-B6E8-C6CF21719BAF}" presName="FiveNodes_4" presStyleLbl="node1" presStyleIdx="3" presStyleCnt="5" custScaleX="94989" custLinFactNeighborX="-8273" custLinFactNeighborY="-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BB89F-C3A1-422A-8705-58CEF2BF6046}" type="pres">
      <dgm:prSet presAssocID="{108828D5-5B34-4249-B6E8-C6CF21719BAF}" presName="FiveNodes_5" presStyleLbl="node1" presStyleIdx="4" presStyleCnt="5" custScaleX="93194" custLinFactNeighborX="-11807" custLinFactNeighborY="-1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AF525-F8E8-4F78-B7D9-86D7FEBDE071}" type="pres">
      <dgm:prSet presAssocID="{108828D5-5B34-4249-B6E8-C6CF21719BAF}" presName="FiveConn_1-2" presStyleLbl="fgAccFollowNode1" presStyleIdx="0" presStyleCnt="4" custLinFactNeighborX="2727" custLinFactNeighborY="-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99F43-E73B-4FC7-9F7C-14A17102CC19}" type="pres">
      <dgm:prSet presAssocID="{108828D5-5B34-4249-B6E8-C6CF21719BA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98C2C-EFEE-4CA7-8719-D43C578F0A67}" type="pres">
      <dgm:prSet presAssocID="{108828D5-5B34-4249-B6E8-C6CF21719BA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0375-21E3-4BD9-8336-732A63E2AF8E}" type="pres">
      <dgm:prSet presAssocID="{108828D5-5B34-4249-B6E8-C6CF21719BA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0BE59-9C31-4FFF-9BB0-11BE8B0BC067}" type="pres">
      <dgm:prSet presAssocID="{108828D5-5B34-4249-B6E8-C6CF21719BA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3071-A5BB-4174-A5DB-8679F26F7848}" type="pres">
      <dgm:prSet presAssocID="{108828D5-5B34-4249-B6E8-C6CF21719BA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55B4C-54B3-4B50-9ABC-3C40C738B3D0}" type="pres">
      <dgm:prSet presAssocID="{108828D5-5B34-4249-B6E8-C6CF21719BA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44820-B831-483D-8126-C7588045E285}" type="pres">
      <dgm:prSet presAssocID="{108828D5-5B34-4249-B6E8-C6CF21719BA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99A4C-DE17-4DF7-ABD8-A5C36F2F5283}" type="pres">
      <dgm:prSet presAssocID="{108828D5-5B34-4249-B6E8-C6CF21719BA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462E9-43C0-435C-AA2E-C368F30F2EC1}" type="presOf" srcId="{31E17FBA-0DEE-43AC-8A98-9FFE7C769F63}" destId="{99A98C2C-EFEE-4CA7-8719-D43C578F0A67}" srcOrd="0" destOrd="0" presId="urn:microsoft.com/office/officeart/2005/8/layout/vProcess5"/>
    <dgm:cxn modelId="{41F13A71-DDC1-4CFE-B747-30CD0A564AF3}" type="presOf" srcId="{3F6F15C1-980A-4F8B-A051-402CFA696EFB}" destId="{66430E58-88CB-40BE-B0C5-8C2902D151F3}" srcOrd="0" destOrd="0" presId="urn:microsoft.com/office/officeart/2005/8/layout/vProcess5"/>
    <dgm:cxn modelId="{7DCB5AD8-BD86-457B-A957-655FF7164783}" srcId="{FA69B885-9FF0-4C5C-B47A-B3015E60F918}" destId="{93056B04-0DA8-4231-B2FC-FFA8D9468064}" srcOrd="0" destOrd="0" parTransId="{66E64EE0-3527-43B4-8951-93EB6F48AE63}" sibTransId="{235015B0-587D-49B7-876F-F7ABF90230EE}"/>
    <dgm:cxn modelId="{2A826903-2EA1-42C5-9E9E-19D30388E754}" type="presOf" srcId="{3F6F15C1-980A-4F8B-A051-402CFA696EFB}" destId="{9EE44820-B831-483D-8126-C7588045E285}" srcOrd="1" destOrd="0" presId="urn:microsoft.com/office/officeart/2005/8/layout/vProcess5"/>
    <dgm:cxn modelId="{1AB3D25A-D00F-4268-A688-1FE579D5A2ED}" type="presOf" srcId="{116C0476-81DC-4440-A159-CF1C74D30C7F}" destId="{5BF59206-09E7-4B7F-9D91-B3BAFAD7596A}" srcOrd="0" destOrd="0" presId="urn:microsoft.com/office/officeart/2005/8/layout/vProcess5"/>
    <dgm:cxn modelId="{878930BF-4AD0-479A-81D4-7E4120526FED}" type="presOf" srcId="{0F5DB86E-AF6A-4751-9D5C-57780634B98E}" destId="{345BB89F-C3A1-422A-8705-58CEF2BF6046}" srcOrd="0" destOrd="0" presId="urn:microsoft.com/office/officeart/2005/8/layout/vProcess5"/>
    <dgm:cxn modelId="{2EDCF482-BC7D-48F4-BFDF-B55F8A00DEFC}" srcId="{108828D5-5B34-4249-B6E8-C6CF21719BAF}" destId="{91E399CB-8B9D-47B6-996C-BC34E773504C}" srcOrd="5" destOrd="0" parTransId="{9AD0320C-073F-44BE-86BD-D60F1C7ED5A1}" sibTransId="{273D527C-BD7C-4858-B24F-83E1DFA7FE92}"/>
    <dgm:cxn modelId="{540B5406-D5D8-4724-851A-BAC1E8FA09EE}" type="presOf" srcId="{64F41033-B440-4533-A050-BFC282184D3A}" destId="{64B99F43-E73B-4FC7-9F7C-14A17102CC19}" srcOrd="0" destOrd="0" presId="urn:microsoft.com/office/officeart/2005/8/layout/vProcess5"/>
    <dgm:cxn modelId="{E1F4E3F8-6CB7-4B7E-9C19-455C492295BC}" type="presOf" srcId="{77C9B8FB-437D-4C7D-A068-D5048DEC29E5}" destId="{EC4C4DB0-1AD0-4841-B451-54D0C498A800}" srcOrd="0" destOrd="0" presId="urn:microsoft.com/office/officeart/2005/8/layout/vProcess5"/>
    <dgm:cxn modelId="{2AC7D545-99C4-4D5C-ABCC-B9DD741C6A2D}" type="presOf" srcId="{2312F7E1-6866-4361-AF69-EF290778FF54}" destId="{9D6AF525-F8E8-4F78-B7D9-86D7FEBDE071}" srcOrd="0" destOrd="0" presId="urn:microsoft.com/office/officeart/2005/8/layout/vProcess5"/>
    <dgm:cxn modelId="{7E5022C8-0C26-4425-8BB1-F213E582A553}" srcId="{108828D5-5B34-4249-B6E8-C6CF21719BAF}" destId="{0F5DB86E-AF6A-4751-9D5C-57780634B98E}" srcOrd="4" destOrd="0" parTransId="{02EF0F77-A24F-4D19-8A30-B3F8BD08C6FA}" sibTransId="{C31F005A-3CD4-478F-B9D1-059FCADE8DCC}"/>
    <dgm:cxn modelId="{A21896A9-273B-4217-B3D4-30203D218666}" type="presOf" srcId="{9729F796-F43B-4CCF-909C-549FB9CC8FD7}" destId="{3381EA84-0549-4D89-A7C8-761094E301B7}" srcOrd="0" destOrd="0" presId="urn:microsoft.com/office/officeart/2005/8/layout/vProcess5"/>
    <dgm:cxn modelId="{83A30304-BDBF-4B64-A140-3186478B8A1D}" srcId="{108828D5-5B34-4249-B6E8-C6CF21719BAF}" destId="{116C0476-81DC-4440-A159-CF1C74D30C7F}" srcOrd="2" destOrd="0" parTransId="{F38ADD97-56BE-4BBB-906E-771B9AA50F92}" sibTransId="{31E17FBA-0DEE-43AC-8A98-9FFE7C769F63}"/>
    <dgm:cxn modelId="{DAE43DE0-F153-4791-B4E1-6088A743B598}" type="presOf" srcId="{0F5DB86E-AF6A-4751-9D5C-57780634B98E}" destId="{BB599A4C-DE17-4DF7-ABD8-A5C36F2F5283}" srcOrd="1" destOrd="0" presId="urn:microsoft.com/office/officeart/2005/8/layout/vProcess5"/>
    <dgm:cxn modelId="{848C28ED-687A-4FB0-8089-05490ABD4A2D}" type="presOf" srcId="{9729F796-F43B-4CCF-909C-549FB9CC8FD7}" destId="{04863071-A5BB-4174-A5DB-8679F26F7848}" srcOrd="1" destOrd="0" presId="urn:microsoft.com/office/officeart/2005/8/layout/vProcess5"/>
    <dgm:cxn modelId="{B26E302C-E389-4A6B-9874-D0CEDFC78568}" type="presOf" srcId="{116C0476-81DC-4440-A159-CF1C74D30C7F}" destId="{09B55B4C-54B3-4B50-9ABC-3C40C738B3D0}" srcOrd="1" destOrd="0" presId="urn:microsoft.com/office/officeart/2005/8/layout/vProcess5"/>
    <dgm:cxn modelId="{C2FEBCE1-98D8-4F50-AAF5-F9FA5D1BCCC4}" srcId="{108828D5-5B34-4249-B6E8-C6CF21719BAF}" destId="{9729F796-F43B-4CCF-909C-549FB9CC8FD7}" srcOrd="1" destOrd="0" parTransId="{D4733D9D-2B86-458F-BC4F-58AAE21AB31C}" sibTransId="{64F41033-B440-4533-A050-BFC282184D3A}"/>
    <dgm:cxn modelId="{45633372-82FA-4FE4-B717-E936AD9BA77F}" srcId="{108828D5-5B34-4249-B6E8-C6CF21719BAF}" destId="{3F6F15C1-980A-4F8B-A051-402CFA696EFB}" srcOrd="3" destOrd="0" parTransId="{6DA0F47C-DAAD-476D-912C-6646504034D8}" sibTransId="{7EAF1BBA-CA98-4FC5-813A-B0827B5877F0}"/>
    <dgm:cxn modelId="{2E07B34F-EAAC-4DA6-AB49-78A747DB021F}" type="presOf" srcId="{77C9B8FB-437D-4C7D-A068-D5048DEC29E5}" destId="{5E40BE59-9C31-4FFF-9BB0-11BE8B0BC067}" srcOrd="1" destOrd="0" presId="urn:microsoft.com/office/officeart/2005/8/layout/vProcess5"/>
    <dgm:cxn modelId="{E956956B-1D63-40A9-86F8-F84C4FAF37A7}" srcId="{108828D5-5B34-4249-B6E8-C6CF21719BAF}" destId="{77C9B8FB-437D-4C7D-A068-D5048DEC29E5}" srcOrd="0" destOrd="0" parTransId="{464301BC-5108-434B-87A6-8CDB5DAAB3F1}" sibTransId="{2312F7E1-6866-4361-AF69-EF290778FF54}"/>
    <dgm:cxn modelId="{CA43BE04-FB27-4604-B296-64F58278DFC8}" srcId="{108828D5-5B34-4249-B6E8-C6CF21719BAF}" destId="{FA69B885-9FF0-4C5C-B47A-B3015E60F918}" srcOrd="6" destOrd="0" parTransId="{1AB7129B-7DC2-41C5-BE8E-EDE963A021C5}" sibTransId="{EB82BF2B-F83B-4FCF-8B6C-CDD3E65819FE}"/>
    <dgm:cxn modelId="{FE5F9FAC-DE2A-479E-9B33-7D1526517498}" type="presOf" srcId="{108828D5-5B34-4249-B6E8-C6CF21719BAF}" destId="{2BA88C0C-15A3-419C-B282-B8388A35A267}" srcOrd="0" destOrd="0" presId="urn:microsoft.com/office/officeart/2005/8/layout/vProcess5"/>
    <dgm:cxn modelId="{B2569F78-D938-4AB6-A738-915828ACFD36}" type="presOf" srcId="{7EAF1BBA-CA98-4FC5-813A-B0827B5877F0}" destId="{208C0375-21E3-4BD9-8336-732A63E2AF8E}" srcOrd="0" destOrd="0" presId="urn:microsoft.com/office/officeart/2005/8/layout/vProcess5"/>
    <dgm:cxn modelId="{53F243A4-5BCD-4E65-801D-6FE09EC8EEE5}" type="presParOf" srcId="{2BA88C0C-15A3-419C-B282-B8388A35A267}" destId="{A9FAEB32-8BC1-4364-B3A8-65E16279FB86}" srcOrd="0" destOrd="0" presId="urn:microsoft.com/office/officeart/2005/8/layout/vProcess5"/>
    <dgm:cxn modelId="{CBD3928A-87B3-43B6-BE21-4664BF8BEF1B}" type="presParOf" srcId="{2BA88C0C-15A3-419C-B282-B8388A35A267}" destId="{EC4C4DB0-1AD0-4841-B451-54D0C498A800}" srcOrd="1" destOrd="0" presId="urn:microsoft.com/office/officeart/2005/8/layout/vProcess5"/>
    <dgm:cxn modelId="{02B65049-75D6-4C63-AD02-8D56A2392897}" type="presParOf" srcId="{2BA88C0C-15A3-419C-B282-B8388A35A267}" destId="{3381EA84-0549-4D89-A7C8-761094E301B7}" srcOrd="2" destOrd="0" presId="urn:microsoft.com/office/officeart/2005/8/layout/vProcess5"/>
    <dgm:cxn modelId="{B0A42A6A-BAB2-4100-99C5-2E4311B6EC9B}" type="presParOf" srcId="{2BA88C0C-15A3-419C-B282-B8388A35A267}" destId="{5BF59206-09E7-4B7F-9D91-B3BAFAD7596A}" srcOrd="3" destOrd="0" presId="urn:microsoft.com/office/officeart/2005/8/layout/vProcess5"/>
    <dgm:cxn modelId="{C8FC9DDD-E0EF-40C7-98FB-1A7CE4536919}" type="presParOf" srcId="{2BA88C0C-15A3-419C-B282-B8388A35A267}" destId="{66430E58-88CB-40BE-B0C5-8C2902D151F3}" srcOrd="4" destOrd="0" presId="urn:microsoft.com/office/officeart/2005/8/layout/vProcess5"/>
    <dgm:cxn modelId="{2C88AAF0-DC1B-4A3F-8A54-AD841861C31A}" type="presParOf" srcId="{2BA88C0C-15A3-419C-B282-B8388A35A267}" destId="{345BB89F-C3A1-422A-8705-58CEF2BF6046}" srcOrd="5" destOrd="0" presId="urn:microsoft.com/office/officeart/2005/8/layout/vProcess5"/>
    <dgm:cxn modelId="{5C9C0888-38C6-474B-86DC-322E37E1F3DE}" type="presParOf" srcId="{2BA88C0C-15A3-419C-B282-B8388A35A267}" destId="{9D6AF525-F8E8-4F78-B7D9-86D7FEBDE071}" srcOrd="6" destOrd="0" presId="urn:microsoft.com/office/officeart/2005/8/layout/vProcess5"/>
    <dgm:cxn modelId="{F699BF44-1B5C-453E-9A65-05885FB4E5FB}" type="presParOf" srcId="{2BA88C0C-15A3-419C-B282-B8388A35A267}" destId="{64B99F43-E73B-4FC7-9F7C-14A17102CC19}" srcOrd="7" destOrd="0" presId="urn:microsoft.com/office/officeart/2005/8/layout/vProcess5"/>
    <dgm:cxn modelId="{BEA4C61A-0C2F-4462-91C4-E608E5ACEA81}" type="presParOf" srcId="{2BA88C0C-15A3-419C-B282-B8388A35A267}" destId="{99A98C2C-EFEE-4CA7-8719-D43C578F0A67}" srcOrd="8" destOrd="0" presId="urn:microsoft.com/office/officeart/2005/8/layout/vProcess5"/>
    <dgm:cxn modelId="{33CA2EB4-31F2-45CF-8180-B87EADADC36C}" type="presParOf" srcId="{2BA88C0C-15A3-419C-B282-B8388A35A267}" destId="{208C0375-21E3-4BD9-8336-732A63E2AF8E}" srcOrd="9" destOrd="0" presId="urn:microsoft.com/office/officeart/2005/8/layout/vProcess5"/>
    <dgm:cxn modelId="{E5468012-1A26-464B-8BB0-59A83A5F1390}" type="presParOf" srcId="{2BA88C0C-15A3-419C-B282-B8388A35A267}" destId="{5E40BE59-9C31-4FFF-9BB0-11BE8B0BC067}" srcOrd="10" destOrd="0" presId="urn:microsoft.com/office/officeart/2005/8/layout/vProcess5"/>
    <dgm:cxn modelId="{6BC5B07B-40EE-4A45-A01F-B451171C46E8}" type="presParOf" srcId="{2BA88C0C-15A3-419C-B282-B8388A35A267}" destId="{04863071-A5BB-4174-A5DB-8679F26F7848}" srcOrd="11" destOrd="0" presId="urn:microsoft.com/office/officeart/2005/8/layout/vProcess5"/>
    <dgm:cxn modelId="{01210E59-11A7-4EA8-86AD-C06E373271EC}" type="presParOf" srcId="{2BA88C0C-15A3-419C-B282-B8388A35A267}" destId="{09B55B4C-54B3-4B50-9ABC-3C40C738B3D0}" srcOrd="12" destOrd="0" presId="urn:microsoft.com/office/officeart/2005/8/layout/vProcess5"/>
    <dgm:cxn modelId="{95FFCE76-EF3F-4459-AAF9-1D0FAA80D5D2}" type="presParOf" srcId="{2BA88C0C-15A3-419C-B282-B8388A35A267}" destId="{9EE44820-B831-483D-8126-C7588045E285}" srcOrd="13" destOrd="0" presId="urn:microsoft.com/office/officeart/2005/8/layout/vProcess5"/>
    <dgm:cxn modelId="{875C5E3A-1238-4944-BADC-39DE135B4789}" type="presParOf" srcId="{2BA88C0C-15A3-419C-B282-B8388A35A267}" destId="{BB599A4C-DE17-4DF7-ABD8-A5C36F2F5283}" srcOrd="14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E39D5BB-8F3B-4908-B738-E04EFFCAB7BD}" type="presOf" srcId="{2D42C910-5303-4EB1-83D7-D77956B53687}" destId="{D0AFBA19-E74A-4843-8A30-FACAA9FA3BFE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506CA-55AA-4F94-8FF2-6047B47D146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C6825-2D62-4CBC-9B3A-D05179171B71}">
      <dgm:prSet phldrT="[Текст]" custT="1"/>
      <dgm:spPr>
        <a:solidFill>
          <a:srgbClr val="666699"/>
        </a:solidFill>
        <a:effectLst>
          <a:softEdge rad="127000"/>
        </a:effectLst>
      </dgm:spPr>
      <dgm:t>
        <a:bodyPr/>
        <a:lstStyle/>
        <a:p>
          <a:pPr algn="ctr"/>
          <a:r>
            <a:rPr lang="ru-RU" sz="1300" i="1" dirty="0" smtClean="0">
              <a:latin typeface="Book Antiqua" pitchFamily="18" charset="0"/>
            </a:rPr>
            <a:t>Прогнозных расчетов, представленных главными администраторами доходов бюджета города Ржева в соответствии с утвержденными методиками прогнозирования доходов</a:t>
          </a:r>
          <a:endParaRPr lang="ru-RU" sz="1300" dirty="0">
            <a:latin typeface="Book Antiqua" pitchFamily="18" charset="0"/>
          </a:endParaRPr>
        </a:p>
      </dgm:t>
    </dgm:pt>
    <dgm:pt modelId="{7486EDBE-667E-4A2B-9729-668A965488A7}" type="parTrans" cxnId="{5278F3C1-4274-40B5-98E8-27E3D35D223B}">
      <dgm:prSet/>
      <dgm:spPr/>
      <dgm:t>
        <a:bodyPr/>
        <a:lstStyle/>
        <a:p>
          <a:endParaRPr lang="ru-RU"/>
        </a:p>
      </dgm:t>
    </dgm:pt>
    <dgm:pt modelId="{2C7E2121-9F32-43CB-9AA8-D3EC0F22BB8F}" type="sibTrans" cxnId="{5278F3C1-4274-40B5-98E8-27E3D35D223B}">
      <dgm:prSet/>
      <dgm:spPr/>
      <dgm:t>
        <a:bodyPr/>
        <a:lstStyle/>
        <a:p>
          <a:endParaRPr lang="ru-RU"/>
        </a:p>
      </dgm:t>
    </dgm:pt>
    <dgm:pt modelId="{BBF8D7A7-BABD-4FAB-AB80-5663AC693C09}">
      <dgm:prSet phldrT="[Текст]" custT="1"/>
      <dgm:spPr>
        <a:solidFill>
          <a:srgbClr val="666699"/>
        </a:solidFill>
        <a:effectLst>
          <a:softEdge rad="127000"/>
        </a:effectLst>
      </dgm:spPr>
      <dgm:t>
        <a:bodyPr/>
        <a:lstStyle/>
        <a:p>
          <a:pPr algn="ctr"/>
          <a:r>
            <a:rPr lang="ru-RU" sz="1300" i="1" dirty="0" smtClean="0">
              <a:latin typeface="Book Antiqua" pitchFamily="18" charset="0"/>
            </a:rPr>
            <a:t>Показателей статистической и налоговой отчетности по городу Ржеву</a:t>
          </a:r>
          <a:endParaRPr lang="ru-RU" sz="1300" i="1" dirty="0">
            <a:latin typeface="Book Antiqua" pitchFamily="18" charset="0"/>
          </a:endParaRPr>
        </a:p>
      </dgm:t>
    </dgm:pt>
    <dgm:pt modelId="{B35C655C-718A-445A-A852-018549D73FC1}" type="parTrans" cxnId="{C58198DC-7B72-44FC-B533-3F8185F7D652}">
      <dgm:prSet/>
      <dgm:spPr/>
      <dgm:t>
        <a:bodyPr/>
        <a:lstStyle/>
        <a:p>
          <a:endParaRPr lang="ru-RU"/>
        </a:p>
      </dgm:t>
    </dgm:pt>
    <dgm:pt modelId="{38D1E789-FCFC-4B0F-AF75-9DD1B98D93A2}" type="sibTrans" cxnId="{C58198DC-7B72-44FC-B533-3F8185F7D652}">
      <dgm:prSet/>
      <dgm:spPr/>
      <dgm:t>
        <a:bodyPr/>
        <a:lstStyle/>
        <a:p>
          <a:endParaRPr lang="ru-RU"/>
        </a:p>
      </dgm:t>
    </dgm:pt>
    <dgm:pt modelId="{2E329F1D-63ED-41ED-8B73-086E62E7EAB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FDFD1F0-F63C-4677-BA11-001A5CC9261A}" type="sibTrans" cxnId="{157027B9-35F4-4A7D-8228-DE96C150F71F}">
      <dgm:prSet/>
      <dgm:spPr/>
      <dgm:t>
        <a:bodyPr/>
        <a:lstStyle/>
        <a:p>
          <a:endParaRPr lang="ru-RU"/>
        </a:p>
      </dgm:t>
    </dgm:pt>
    <dgm:pt modelId="{D15C4991-95C7-40BB-9DD4-82C9E70B33C9}" type="parTrans" cxnId="{157027B9-35F4-4A7D-8228-DE96C150F71F}">
      <dgm:prSet/>
      <dgm:spPr/>
      <dgm:t>
        <a:bodyPr/>
        <a:lstStyle/>
        <a:p>
          <a:endParaRPr lang="ru-RU"/>
        </a:p>
      </dgm:t>
    </dgm:pt>
    <dgm:pt modelId="{94569AF3-58ED-4C0C-86B8-9986F8EC80DD}">
      <dgm:prSet phldrT="[Текст]" custT="1"/>
      <dgm:spPr>
        <a:solidFill>
          <a:srgbClr val="666699"/>
        </a:solidFill>
        <a:effectLst>
          <a:softEdge rad="127000"/>
        </a:effectLst>
      </dgm:spPr>
      <dgm:t>
        <a:bodyPr/>
        <a:lstStyle/>
        <a:p>
          <a:pPr algn="ctr"/>
          <a:r>
            <a:rPr lang="ru-RU" sz="1300" i="1" dirty="0" smtClean="0">
              <a:latin typeface="Book Antiqua" pitchFamily="18" charset="0"/>
            </a:rPr>
            <a:t>Показателей прогноза социально-экономического развития города Ржева</a:t>
          </a:r>
          <a:endParaRPr lang="ru-RU" sz="1300" i="1" dirty="0">
            <a:latin typeface="Book Antiqua" pitchFamily="18" charset="0"/>
          </a:endParaRPr>
        </a:p>
      </dgm:t>
    </dgm:pt>
    <dgm:pt modelId="{AC542466-57AE-4ED0-B8F7-9E924D417CC4}" type="sibTrans" cxnId="{A4E195F0-C333-4B75-83A1-8789BAD5AB4E}">
      <dgm:prSet/>
      <dgm:spPr/>
      <dgm:t>
        <a:bodyPr/>
        <a:lstStyle/>
        <a:p>
          <a:endParaRPr lang="ru-RU"/>
        </a:p>
      </dgm:t>
    </dgm:pt>
    <dgm:pt modelId="{36D18B9A-1E89-48A0-990E-33D80A823153}" type="parTrans" cxnId="{A4E195F0-C333-4B75-83A1-8789BAD5AB4E}">
      <dgm:prSet/>
      <dgm:spPr/>
      <dgm:t>
        <a:bodyPr/>
        <a:lstStyle/>
        <a:p>
          <a:endParaRPr lang="ru-RU"/>
        </a:p>
      </dgm:t>
    </dgm:pt>
    <dgm:pt modelId="{05BB246E-4532-42F2-8F1F-5B696B2993F0}">
      <dgm:prSet phldrT="[Текст]" phldr="1"/>
      <dgm:spPr/>
      <dgm:t>
        <a:bodyPr/>
        <a:lstStyle/>
        <a:p>
          <a:endParaRPr lang="ru-RU" baseline="0" dirty="0">
            <a:solidFill>
              <a:schemeClr val="bg1"/>
            </a:solidFill>
          </a:endParaRPr>
        </a:p>
      </dgm:t>
    </dgm:pt>
    <dgm:pt modelId="{2463E171-4617-4B3D-8630-9AAD9AE1F59B}" type="sibTrans" cxnId="{66BBDFF2-D39E-46F2-9630-76E1B22A0B7F}">
      <dgm:prSet/>
      <dgm:spPr/>
      <dgm:t>
        <a:bodyPr/>
        <a:lstStyle/>
        <a:p>
          <a:endParaRPr lang="ru-RU"/>
        </a:p>
      </dgm:t>
    </dgm:pt>
    <dgm:pt modelId="{1D8EDD4B-AE13-4C80-8B7F-496A160FDB97}" type="parTrans" cxnId="{66BBDFF2-D39E-46F2-9630-76E1B22A0B7F}">
      <dgm:prSet/>
      <dgm:spPr/>
      <dgm:t>
        <a:bodyPr/>
        <a:lstStyle/>
        <a:p>
          <a:endParaRPr lang="ru-RU"/>
        </a:p>
      </dgm:t>
    </dgm:pt>
    <dgm:pt modelId="{A2588765-C6DB-42B0-9847-411CAFE5BE7E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766F189-8F69-478E-B0EC-F3BF774B6F51}" type="sibTrans" cxnId="{1F16C52F-7EC8-4E83-B220-640676EE79F8}">
      <dgm:prSet/>
      <dgm:spPr/>
      <dgm:t>
        <a:bodyPr/>
        <a:lstStyle/>
        <a:p>
          <a:endParaRPr lang="ru-RU"/>
        </a:p>
      </dgm:t>
    </dgm:pt>
    <dgm:pt modelId="{5E44DC0A-E6BE-47B7-AEDF-29D22B92D367}" type="parTrans" cxnId="{1F16C52F-7EC8-4E83-B220-640676EE79F8}">
      <dgm:prSet/>
      <dgm:spPr/>
      <dgm:t>
        <a:bodyPr/>
        <a:lstStyle/>
        <a:p>
          <a:endParaRPr lang="ru-RU"/>
        </a:p>
      </dgm:t>
    </dgm:pt>
    <dgm:pt modelId="{5A76C775-36DE-4F85-8D0E-BE6F8FA4C203}" type="pres">
      <dgm:prSet presAssocID="{E73506CA-55AA-4F94-8FF2-6047B47D146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C4A3EF-D11A-460C-B354-BD3C9B47718C}" type="pres">
      <dgm:prSet presAssocID="{05BB246E-4532-42F2-8F1F-5B696B2993F0}" presName="compositeNode" presStyleCnt="0">
        <dgm:presLayoutVars>
          <dgm:bulletEnabled val="1"/>
        </dgm:presLayoutVars>
      </dgm:prSet>
      <dgm:spPr/>
    </dgm:pt>
    <dgm:pt modelId="{B24350FE-5A72-45F4-A82C-2D51E1AD98D6}" type="pres">
      <dgm:prSet presAssocID="{05BB246E-4532-42F2-8F1F-5B696B2993F0}" presName="image" presStyleLbl="fgImgPlace1" presStyleIdx="0" presStyleCnt="3" custScaleX="622572" custScaleY="386689" custLinFactY="111002" custLinFactNeighborX="78215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74082037-4968-41A3-92A1-2EEBCE503587}" type="pres">
      <dgm:prSet presAssocID="{05BB246E-4532-42F2-8F1F-5B696B2993F0}" presName="childNode" presStyleLbl="node1" presStyleIdx="0" presStyleCnt="3" custScaleX="304048" custScaleY="40142" custLinFactNeighborX="-32724" custLinFactNeighborY="29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2EB5-9500-40FB-8883-6C455DB1E579}" type="pres">
      <dgm:prSet presAssocID="{05BB246E-4532-42F2-8F1F-5B696B2993F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2749E-936E-4BC8-908D-11E5ED766A3D}" type="pres">
      <dgm:prSet presAssocID="{2463E171-4617-4B3D-8630-9AAD9AE1F59B}" presName="sibTrans" presStyleCnt="0"/>
      <dgm:spPr/>
    </dgm:pt>
    <dgm:pt modelId="{ED4091C4-80EE-470A-92B7-0197FA583BE6}" type="pres">
      <dgm:prSet presAssocID="{2E329F1D-63ED-41ED-8B73-086E62E7EAB3}" presName="compositeNode" presStyleCnt="0">
        <dgm:presLayoutVars>
          <dgm:bulletEnabled val="1"/>
        </dgm:presLayoutVars>
      </dgm:prSet>
      <dgm:spPr/>
    </dgm:pt>
    <dgm:pt modelId="{C902FB57-6412-4557-96BC-C5D5B83C269A}" type="pres">
      <dgm:prSet presAssocID="{2E329F1D-63ED-41ED-8B73-086E62E7EAB3}" presName="image" presStyleLbl="fgImgPlace1" presStyleIdx="1" presStyleCnt="3" custScaleX="657362" custScaleY="369534" custLinFactX="49479" custLinFactNeighborX="100000" custLinFactNeighborY="56646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964B5E04-9B5F-4DE5-BD4E-DD691C3763AC}" type="pres">
      <dgm:prSet presAssocID="{2E329F1D-63ED-41ED-8B73-086E62E7EAB3}" presName="childNode" presStyleLbl="node1" presStyleIdx="1" presStyleCnt="3" custScaleX="398303" custScaleY="63519" custLinFactNeighborX="14317" custLinFactNeighborY="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3E067-6174-4575-A1AF-BA6327834883}" type="pres">
      <dgm:prSet presAssocID="{2E329F1D-63ED-41ED-8B73-086E62E7EAB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F905-C117-447A-B8E7-5C0D48810D89}" type="pres">
      <dgm:prSet presAssocID="{7FDFD1F0-F63C-4677-BA11-001A5CC9261A}" presName="sibTrans" presStyleCnt="0"/>
      <dgm:spPr/>
    </dgm:pt>
    <dgm:pt modelId="{69EC602B-7F80-4D0B-AA10-25DDE40DEE42}" type="pres">
      <dgm:prSet presAssocID="{A2588765-C6DB-42B0-9847-411CAFE5BE7E}" presName="compositeNode" presStyleCnt="0">
        <dgm:presLayoutVars>
          <dgm:bulletEnabled val="1"/>
        </dgm:presLayoutVars>
      </dgm:prSet>
      <dgm:spPr/>
    </dgm:pt>
    <dgm:pt modelId="{A945D726-7704-49A4-BC74-5D2F2E6A588F}" type="pres">
      <dgm:prSet presAssocID="{A2588765-C6DB-42B0-9847-411CAFE5BE7E}" presName="image" presStyleLbl="fgImgPlace1" presStyleIdx="2" presStyleCnt="3" custScaleX="563799" custScaleY="381459" custLinFactX="100000" custLinFactY="129253" custLinFactNeighborX="139317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3199D181-4BD3-413D-AFC7-D330995A431C}" type="pres">
      <dgm:prSet presAssocID="{A2588765-C6DB-42B0-9847-411CAFE5BE7E}" presName="childNode" presStyleLbl="node1" presStyleIdx="2" presStyleCnt="3" custScaleX="280004" custScaleY="47381" custLinFactNeighborX="44642" custLinFactNeighborY="3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A569-7096-433A-B6C3-0FDC6CE855C3}" type="pres">
      <dgm:prSet presAssocID="{A2588765-C6DB-42B0-9847-411CAFE5BE7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34B14-1DAB-41A6-AA85-62C76D8E6009}" type="presOf" srcId="{2E329F1D-63ED-41ED-8B73-086E62E7EAB3}" destId="{5683E067-6174-4575-A1AF-BA6327834883}" srcOrd="0" destOrd="0" presId="urn:microsoft.com/office/officeart/2005/8/layout/hList2"/>
    <dgm:cxn modelId="{B491E2F9-B47C-4844-A1B9-3C332B92BF5A}" type="presOf" srcId="{05BB246E-4532-42F2-8F1F-5B696B2993F0}" destId="{4A022EB5-9500-40FB-8883-6C455DB1E579}" srcOrd="0" destOrd="0" presId="urn:microsoft.com/office/officeart/2005/8/layout/hList2"/>
    <dgm:cxn modelId="{2A61BBE2-EDEC-423C-8090-3BDCE7D217A1}" type="presOf" srcId="{94569AF3-58ED-4C0C-86B8-9986F8EC80DD}" destId="{74082037-4968-41A3-92A1-2EEBCE503587}" srcOrd="0" destOrd="0" presId="urn:microsoft.com/office/officeart/2005/8/layout/hList2"/>
    <dgm:cxn modelId="{7A887AF9-5B75-4458-983B-6CA2DAF31A0A}" type="presOf" srcId="{A2588765-C6DB-42B0-9847-411CAFE5BE7E}" destId="{9440A569-7096-433A-B6C3-0FDC6CE855C3}" srcOrd="0" destOrd="0" presId="urn:microsoft.com/office/officeart/2005/8/layout/hList2"/>
    <dgm:cxn modelId="{3B428198-F823-435B-B1AB-1A66F6842618}" type="presOf" srcId="{E73506CA-55AA-4F94-8FF2-6047B47D146A}" destId="{5A76C775-36DE-4F85-8D0E-BE6F8FA4C203}" srcOrd="0" destOrd="0" presId="urn:microsoft.com/office/officeart/2005/8/layout/hList2"/>
    <dgm:cxn modelId="{66BBDFF2-D39E-46F2-9630-76E1B22A0B7F}" srcId="{E73506CA-55AA-4F94-8FF2-6047B47D146A}" destId="{05BB246E-4532-42F2-8F1F-5B696B2993F0}" srcOrd="0" destOrd="0" parTransId="{1D8EDD4B-AE13-4C80-8B7F-496A160FDB97}" sibTransId="{2463E171-4617-4B3D-8630-9AAD9AE1F59B}"/>
    <dgm:cxn modelId="{157027B9-35F4-4A7D-8228-DE96C150F71F}" srcId="{E73506CA-55AA-4F94-8FF2-6047B47D146A}" destId="{2E329F1D-63ED-41ED-8B73-086E62E7EAB3}" srcOrd="1" destOrd="0" parTransId="{D15C4991-95C7-40BB-9DD4-82C9E70B33C9}" sibTransId="{7FDFD1F0-F63C-4677-BA11-001A5CC9261A}"/>
    <dgm:cxn modelId="{E3BEFB85-F55A-42B4-A8B7-543236BB84C0}" type="presOf" srcId="{0D1C6825-2D62-4CBC-9B3A-D05179171B71}" destId="{964B5E04-9B5F-4DE5-BD4E-DD691C3763AC}" srcOrd="0" destOrd="0" presId="urn:microsoft.com/office/officeart/2005/8/layout/hList2"/>
    <dgm:cxn modelId="{5278F3C1-4274-40B5-98E8-27E3D35D223B}" srcId="{2E329F1D-63ED-41ED-8B73-086E62E7EAB3}" destId="{0D1C6825-2D62-4CBC-9B3A-D05179171B71}" srcOrd="0" destOrd="0" parTransId="{7486EDBE-667E-4A2B-9729-668A965488A7}" sibTransId="{2C7E2121-9F32-43CB-9AA8-D3EC0F22BB8F}"/>
    <dgm:cxn modelId="{E5B5AA43-F952-4EBB-939B-45E5745696E3}" type="presOf" srcId="{BBF8D7A7-BABD-4FAB-AB80-5663AC693C09}" destId="{3199D181-4BD3-413D-AFC7-D330995A431C}" srcOrd="0" destOrd="0" presId="urn:microsoft.com/office/officeart/2005/8/layout/hList2"/>
    <dgm:cxn modelId="{C58198DC-7B72-44FC-B533-3F8185F7D652}" srcId="{A2588765-C6DB-42B0-9847-411CAFE5BE7E}" destId="{BBF8D7A7-BABD-4FAB-AB80-5663AC693C09}" srcOrd="0" destOrd="0" parTransId="{B35C655C-718A-445A-A852-018549D73FC1}" sibTransId="{38D1E789-FCFC-4B0F-AF75-9DD1B98D93A2}"/>
    <dgm:cxn modelId="{1F16C52F-7EC8-4E83-B220-640676EE79F8}" srcId="{E73506CA-55AA-4F94-8FF2-6047B47D146A}" destId="{A2588765-C6DB-42B0-9847-411CAFE5BE7E}" srcOrd="2" destOrd="0" parTransId="{5E44DC0A-E6BE-47B7-AEDF-29D22B92D367}" sibTransId="{A766F189-8F69-478E-B0EC-F3BF774B6F51}"/>
    <dgm:cxn modelId="{A4E195F0-C333-4B75-83A1-8789BAD5AB4E}" srcId="{05BB246E-4532-42F2-8F1F-5B696B2993F0}" destId="{94569AF3-58ED-4C0C-86B8-9986F8EC80DD}" srcOrd="0" destOrd="0" parTransId="{36D18B9A-1E89-48A0-990E-33D80A823153}" sibTransId="{AC542466-57AE-4ED0-B8F7-9E924D417CC4}"/>
    <dgm:cxn modelId="{2B4C42DF-8D7F-4E3F-88C9-C6347D18A1BF}" type="presParOf" srcId="{5A76C775-36DE-4F85-8D0E-BE6F8FA4C203}" destId="{97C4A3EF-D11A-460C-B354-BD3C9B47718C}" srcOrd="0" destOrd="0" presId="urn:microsoft.com/office/officeart/2005/8/layout/hList2"/>
    <dgm:cxn modelId="{9ABDDD64-8979-4CF9-B50F-8207F44B358B}" type="presParOf" srcId="{97C4A3EF-D11A-460C-B354-BD3C9B47718C}" destId="{B24350FE-5A72-45F4-A82C-2D51E1AD98D6}" srcOrd="0" destOrd="0" presId="urn:microsoft.com/office/officeart/2005/8/layout/hList2"/>
    <dgm:cxn modelId="{BDE4B61F-79EA-4A4C-BE58-784582F7BA4C}" type="presParOf" srcId="{97C4A3EF-D11A-460C-B354-BD3C9B47718C}" destId="{74082037-4968-41A3-92A1-2EEBCE503587}" srcOrd="1" destOrd="0" presId="urn:microsoft.com/office/officeart/2005/8/layout/hList2"/>
    <dgm:cxn modelId="{7D4B2F8E-9A85-475F-BCF5-5A46E2922957}" type="presParOf" srcId="{97C4A3EF-D11A-460C-B354-BD3C9B47718C}" destId="{4A022EB5-9500-40FB-8883-6C455DB1E579}" srcOrd="2" destOrd="0" presId="urn:microsoft.com/office/officeart/2005/8/layout/hList2"/>
    <dgm:cxn modelId="{5B0401D7-252F-4317-8713-E16088149C51}" type="presParOf" srcId="{5A76C775-36DE-4F85-8D0E-BE6F8FA4C203}" destId="{6FB2749E-936E-4BC8-908D-11E5ED766A3D}" srcOrd="1" destOrd="0" presId="urn:microsoft.com/office/officeart/2005/8/layout/hList2"/>
    <dgm:cxn modelId="{27D3B128-D8A2-4DAA-B263-FC43CE29E8B3}" type="presParOf" srcId="{5A76C775-36DE-4F85-8D0E-BE6F8FA4C203}" destId="{ED4091C4-80EE-470A-92B7-0197FA583BE6}" srcOrd="2" destOrd="0" presId="urn:microsoft.com/office/officeart/2005/8/layout/hList2"/>
    <dgm:cxn modelId="{586E12AC-689D-4E98-96C8-69988EE65483}" type="presParOf" srcId="{ED4091C4-80EE-470A-92B7-0197FA583BE6}" destId="{C902FB57-6412-4557-96BC-C5D5B83C269A}" srcOrd="0" destOrd="0" presId="urn:microsoft.com/office/officeart/2005/8/layout/hList2"/>
    <dgm:cxn modelId="{1AE766FF-820F-41C2-8561-490063460B27}" type="presParOf" srcId="{ED4091C4-80EE-470A-92B7-0197FA583BE6}" destId="{964B5E04-9B5F-4DE5-BD4E-DD691C3763AC}" srcOrd="1" destOrd="0" presId="urn:microsoft.com/office/officeart/2005/8/layout/hList2"/>
    <dgm:cxn modelId="{0D2CBF1A-723F-4F61-92C5-5E359C5BF183}" type="presParOf" srcId="{ED4091C4-80EE-470A-92B7-0197FA583BE6}" destId="{5683E067-6174-4575-A1AF-BA6327834883}" srcOrd="2" destOrd="0" presId="urn:microsoft.com/office/officeart/2005/8/layout/hList2"/>
    <dgm:cxn modelId="{DE59F56F-0B61-4424-B4A5-4B21C785224C}" type="presParOf" srcId="{5A76C775-36DE-4F85-8D0E-BE6F8FA4C203}" destId="{7FDDF905-C117-447A-B8E7-5C0D48810D89}" srcOrd="3" destOrd="0" presId="urn:microsoft.com/office/officeart/2005/8/layout/hList2"/>
    <dgm:cxn modelId="{28F9E196-A47F-4B31-9298-7A3C498AB5D4}" type="presParOf" srcId="{5A76C775-36DE-4F85-8D0E-BE6F8FA4C203}" destId="{69EC602B-7F80-4D0B-AA10-25DDE40DEE42}" srcOrd="4" destOrd="0" presId="urn:microsoft.com/office/officeart/2005/8/layout/hList2"/>
    <dgm:cxn modelId="{5BD4D89F-543F-4599-9690-A5DD9319E517}" type="presParOf" srcId="{69EC602B-7F80-4D0B-AA10-25DDE40DEE42}" destId="{A945D726-7704-49A4-BC74-5D2F2E6A588F}" srcOrd="0" destOrd="0" presId="urn:microsoft.com/office/officeart/2005/8/layout/hList2"/>
    <dgm:cxn modelId="{56510326-8EDF-4A1B-BE06-BE8E2A33FE10}" type="presParOf" srcId="{69EC602B-7F80-4D0B-AA10-25DDE40DEE42}" destId="{3199D181-4BD3-413D-AFC7-D330995A431C}" srcOrd="1" destOrd="0" presId="urn:microsoft.com/office/officeart/2005/8/layout/hList2"/>
    <dgm:cxn modelId="{96E7B859-1355-4AE5-AB6D-979CE8E85CF6}" type="presParOf" srcId="{69EC602B-7F80-4D0B-AA10-25DDE40DEE42}" destId="{9440A569-7096-433A-B6C3-0FDC6CE855C3}" srcOrd="2" destOrd="0" presId="urn:microsoft.com/office/officeart/2005/8/layout/h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F9335-0FDC-4952-89EA-C0D4D747AD0F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807D3B5-3E6F-427C-ACD2-ECA5843C1FF2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 учетом</a:t>
          </a:r>
          <a:r>
            <a:rPr lang="ru-RU" sz="1600" b="1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</a:t>
          </a:r>
          <a:endParaRPr lang="ru-RU" sz="1600" b="1" i="1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253CD881-35E9-4EA5-A808-172F630669CC}" type="parTrans" cxnId="{DFF8A8CC-008B-4226-A08A-8A24A1AB0829}">
      <dgm:prSet/>
      <dgm:spPr/>
      <dgm:t>
        <a:bodyPr/>
        <a:lstStyle/>
        <a:p>
          <a:endParaRPr lang="ru-RU"/>
        </a:p>
      </dgm:t>
    </dgm:pt>
    <dgm:pt modelId="{96F7ED5E-E183-4D76-A0EA-07AE330D8581}" type="sibTrans" cxnId="{DFF8A8CC-008B-4226-A08A-8A24A1AB0829}">
      <dgm:prSet/>
      <dgm:spPr/>
      <dgm:t>
        <a:bodyPr/>
        <a:lstStyle/>
        <a:p>
          <a:endParaRPr lang="ru-RU"/>
        </a:p>
      </dgm:t>
    </dgm:pt>
    <dgm:pt modelId="{E9E7068D-9912-4B0C-B72A-0FE8F2CA8451}" type="pres">
      <dgm:prSet presAssocID="{B05F9335-0FDC-4952-89EA-C0D4D747AD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CBD96-80B7-44AA-8068-E9FF393B9636}" type="pres">
      <dgm:prSet presAssocID="{B05F9335-0FDC-4952-89EA-C0D4D747AD0F}" presName="ribbon" presStyleLbl="node1" presStyleIdx="0" presStyleCnt="1" custScaleX="196000" custLinFactNeighborX="20000" custLinFactNeighborY="-10000"/>
      <dgm:spPr>
        <a:solidFill>
          <a:srgbClr val="666699"/>
        </a:solidFill>
        <a:effectLst>
          <a:glow rad="228600">
            <a:srgbClr val="9999FF">
              <a:alpha val="40000"/>
            </a:srgbClr>
          </a:glow>
        </a:effectLst>
      </dgm:spPr>
      <dgm:t>
        <a:bodyPr/>
        <a:lstStyle/>
        <a:p>
          <a:endParaRPr lang="ru-RU"/>
        </a:p>
      </dgm:t>
    </dgm:pt>
    <dgm:pt modelId="{92D357AE-A25F-4FD7-A2DD-B1E2766AF918}" type="pres">
      <dgm:prSet presAssocID="{B05F9335-0FDC-4952-89EA-C0D4D747AD0F}" presName="leftArrowText" presStyleLbl="node1" presStyleIdx="0" presStyleCnt="1" custScaleX="190909" custLinFactX="18182" custLinFactNeighborX="100000" custLinFactNeighborY="5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D442-56E2-400E-B125-FD314F975AEE}" type="pres">
      <dgm:prSet presAssocID="{B05F9335-0FDC-4952-89EA-C0D4D747AD0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615A6E-92BA-4247-8E9C-9AE7B74AB0B3}" type="presOf" srcId="{C807D3B5-3E6F-427C-ACD2-ECA5843C1FF2}" destId="{92D357AE-A25F-4FD7-A2DD-B1E2766AF918}" srcOrd="0" destOrd="0" presId="urn:microsoft.com/office/officeart/2005/8/layout/arrow6"/>
    <dgm:cxn modelId="{E5D65F35-5628-4E38-9524-4EF0E6664A33}" type="presOf" srcId="{B05F9335-0FDC-4952-89EA-C0D4D747AD0F}" destId="{E9E7068D-9912-4B0C-B72A-0FE8F2CA8451}" srcOrd="0" destOrd="0" presId="urn:microsoft.com/office/officeart/2005/8/layout/arrow6"/>
    <dgm:cxn modelId="{DFF8A8CC-008B-4226-A08A-8A24A1AB0829}" srcId="{B05F9335-0FDC-4952-89EA-C0D4D747AD0F}" destId="{C807D3B5-3E6F-427C-ACD2-ECA5843C1FF2}" srcOrd="0" destOrd="0" parTransId="{253CD881-35E9-4EA5-A808-172F630669CC}" sibTransId="{96F7ED5E-E183-4D76-A0EA-07AE330D8581}"/>
    <dgm:cxn modelId="{90D7D59D-7765-404F-8C2B-7CB5DFEB6E5E}" type="presParOf" srcId="{E9E7068D-9912-4B0C-B72A-0FE8F2CA8451}" destId="{4B9CBD96-80B7-44AA-8068-E9FF393B9636}" srcOrd="0" destOrd="0" presId="urn:microsoft.com/office/officeart/2005/8/layout/arrow6"/>
    <dgm:cxn modelId="{2EE6D36B-5081-4FB9-8EBA-6C3761E8EA95}" type="presParOf" srcId="{E9E7068D-9912-4B0C-B72A-0FE8F2CA8451}" destId="{92D357AE-A25F-4FD7-A2DD-B1E2766AF918}" srcOrd="1" destOrd="0" presId="urn:microsoft.com/office/officeart/2005/8/layout/arrow6"/>
    <dgm:cxn modelId="{7F587FA2-342D-4C71-8999-4F6B4DF84779}" type="presParOf" srcId="{E9E7068D-9912-4B0C-B72A-0FE8F2CA8451}" destId="{A29DD442-56E2-400E-B125-FD314F975AEE}" srcOrd="2" destOrd="0" presId="urn:microsoft.com/office/officeart/2005/8/layout/arrow6"/>
  </dgm:cxnLst>
  <dgm:bg>
    <a:effectLst>
      <a:glow rad="101600">
        <a:srgbClr val="666699">
          <a:alpha val="60000"/>
        </a:srgbClr>
      </a:glow>
    </a:effectLst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softEdge rad="317500"/>
        </a:effectLst>
      </dgm:spPr>
      <dgm:t>
        <a:bodyPr/>
        <a:lstStyle/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На </a:t>
          </a:r>
          <a:r>
            <a:rPr lang="ru-RU" sz="1000" b="0" i="0" dirty="0" err="1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софинансирование</a:t>
          </a:r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капитальных вложений в объекты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 муниципальной собственности</a:t>
          </a:r>
        </a:p>
        <a:p>
          <a:pPr algn="ctr"/>
          <a:r>
            <a:rPr lang="ru-RU" sz="1000" b="0" i="1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(модернизация объектов </a:t>
          </a:r>
        </a:p>
        <a:p>
          <a:pPr algn="ctr"/>
          <a:r>
            <a:rPr lang="ru-RU" sz="1000" b="0" i="1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теплоэнергетических комплексов)</a:t>
          </a:r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: </a:t>
          </a:r>
        </a:p>
        <a:p>
          <a:pPr algn="ctr"/>
          <a:r>
            <a:rPr lang="ru-RU" sz="1000" b="0" dirty="0" smtClean="0">
              <a:solidFill>
                <a:srgbClr val="990000"/>
              </a:solidFill>
              <a:latin typeface="Book Antiqua" pitchFamily="18" charset="0"/>
              <a:cs typeface="Times New Roman" pitchFamily="18" charset="0"/>
            </a:rPr>
            <a:t>— 2021г. – 141 931,6 тыс. руб.</a:t>
          </a:r>
          <a:endParaRPr lang="ru-RU" sz="1000" i="0" dirty="0">
            <a:latin typeface="Book Antiqua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83E9346-65A8-474B-BD59-04EC50C6B116}" type="pres">
      <dgm:prSet presAssocID="{E57EFDED-B261-48A0-AB9B-CCF089050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8C25A-C45B-4D7F-8DF2-D25E91B00D7C}" type="pres">
      <dgm:prSet presAssocID="{4553827C-3C0C-4BDB-9456-8ECA26B7BBA6}" presName="comp" presStyleCnt="0"/>
      <dgm:spPr/>
    </dgm:pt>
    <dgm:pt modelId="{088E6AB6-686D-476C-967A-022E39D1D745}" type="pres">
      <dgm:prSet presAssocID="{4553827C-3C0C-4BDB-9456-8ECA26B7BBA6}" presName="box" presStyleLbl="node1" presStyleIdx="0" presStyleCnt="1" custScaleY="95610"/>
      <dgm:spPr/>
      <dgm:t>
        <a:bodyPr/>
        <a:lstStyle/>
        <a:p>
          <a:endParaRPr lang="ru-RU"/>
        </a:p>
      </dgm:t>
    </dgm:pt>
    <dgm:pt modelId="{8844ED08-08B8-4EC5-8A24-0C6BC085B92D}" type="pres">
      <dgm:prSet presAssocID="{4553827C-3C0C-4BDB-9456-8ECA26B7BBA6}" presName="img" presStyleLbl="fgImgPlace1" presStyleIdx="0" presStyleCnt="1" custScaleX="156833" custScaleY="108292" custLinFactNeighborX="15259" custLinFactNeighborY="134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4E66F776-E928-49E7-AFEB-3E1481722F5D}" type="pres">
      <dgm:prSet presAssocID="{4553827C-3C0C-4BDB-9456-8ECA26B7BBA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184DF6F8-34CC-4F66-B97F-3F5B3AD8E029}" type="presOf" srcId="{4553827C-3C0C-4BDB-9456-8ECA26B7BBA6}" destId="{4E66F776-E928-49E7-AFEB-3E1481722F5D}" srcOrd="1" destOrd="0" presId="urn:microsoft.com/office/officeart/2005/8/layout/vList4"/>
    <dgm:cxn modelId="{0694E868-2DDA-438F-9603-633A4812D4B9}" type="presOf" srcId="{E57EFDED-B261-48A0-AB9B-CCF0890504C9}" destId="{F83E9346-65A8-474B-BD59-04EC50C6B116}" srcOrd="0" destOrd="0" presId="urn:microsoft.com/office/officeart/2005/8/layout/vList4"/>
    <dgm:cxn modelId="{C4EFD767-5A30-4612-B8AB-7A969AC83B15}" type="presOf" srcId="{4553827C-3C0C-4BDB-9456-8ECA26B7BBA6}" destId="{088E6AB6-686D-476C-967A-022E39D1D745}" srcOrd="0" destOrd="0" presId="urn:microsoft.com/office/officeart/2005/8/layout/vList4"/>
    <dgm:cxn modelId="{2F56B633-806D-472C-9459-BC988EB0D280}" type="presParOf" srcId="{F83E9346-65A8-474B-BD59-04EC50C6B116}" destId="{9918C25A-C45B-4D7F-8DF2-D25E91B00D7C}" srcOrd="0" destOrd="0" presId="urn:microsoft.com/office/officeart/2005/8/layout/vList4"/>
    <dgm:cxn modelId="{1DB9DFCD-7B53-42D1-8FCE-236B24D4E481}" type="presParOf" srcId="{9918C25A-C45B-4D7F-8DF2-D25E91B00D7C}" destId="{088E6AB6-686D-476C-967A-022E39D1D745}" srcOrd="0" destOrd="0" presId="urn:microsoft.com/office/officeart/2005/8/layout/vList4"/>
    <dgm:cxn modelId="{5F23EC69-8BE2-4C4C-B6FC-13A3281CA21F}" type="presParOf" srcId="{9918C25A-C45B-4D7F-8DF2-D25E91B00D7C}" destId="{8844ED08-08B8-4EC5-8A24-0C6BC085B92D}" srcOrd="1" destOrd="0" presId="urn:microsoft.com/office/officeart/2005/8/layout/vList4"/>
    <dgm:cxn modelId="{E31372B7-FB22-41C9-A07F-004F61D9A08F}" type="presParOf" srcId="{9918C25A-C45B-4D7F-8DF2-D25E91B00D7C}" destId="{4E66F776-E928-49E7-AFEB-3E1481722F5D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70016F-2DD3-40C9-8F04-E3BA7454621B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softEdge rad="317500"/>
        </a:effectLst>
      </dgm:spPr>
      <dgm:t>
        <a:bodyPr/>
        <a:lstStyle/>
        <a:p>
          <a:pPr algn="ctr"/>
          <a:endParaRPr lang="ru-RU" sz="300" b="0" i="0" dirty="0" smtClean="0">
            <a:solidFill>
              <a:srgbClr val="000099"/>
            </a:solidFill>
            <a:latin typeface="Book Antiqua" pitchFamily="18" charset="0"/>
            <a:cs typeface="Times New Roman" pitchFamily="18" charset="0"/>
          </a:endParaRP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На поддержку государственных программ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субъектов РФ и муниципальных программ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формирования современной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Book Antiqua" pitchFamily="18" charset="0"/>
              <a:cs typeface="Times New Roman" pitchFamily="18" charset="0"/>
            </a:rPr>
            <a:t>городской среды:</a:t>
          </a:r>
          <a:endParaRPr lang="ru-RU" sz="1000" dirty="0">
            <a:latin typeface="Book Antiqua" pitchFamily="18" charset="0"/>
            <a:cs typeface="Times New Roman" pitchFamily="18" charset="0"/>
          </a:endParaRPr>
        </a:p>
      </dgm:t>
    </dgm:pt>
    <dgm:pt modelId="{F5100CFE-913C-471E-99F8-196793154E80}" type="parTrans" cxnId="{4375173F-2959-4E92-91CE-67B1C68C98B5}">
      <dgm:prSet/>
      <dgm:spPr/>
      <dgm:t>
        <a:bodyPr/>
        <a:lstStyle/>
        <a:p>
          <a:pPr algn="ctr"/>
          <a:endParaRPr lang="ru-RU" sz="1000">
            <a:latin typeface="Book Antiqua" pitchFamily="18" charset="0"/>
            <a:cs typeface="Times New Roman" pitchFamily="18" charset="0"/>
          </a:endParaRPr>
        </a:p>
      </dgm:t>
    </dgm:pt>
    <dgm:pt modelId="{FACA9F96-7536-4D96-B78E-6BF92A061F08}" type="sibTrans" cxnId="{4375173F-2959-4E92-91CE-67B1C68C98B5}">
      <dgm:prSet/>
      <dgm:spPr/>
      <dgm:t>
        <a:bodyPr/>
        <a:lstStyle/>
        <a:p>
          <a:pPr algn="ctr"/>
          <a:endParaRPr lang="ru-RU" sz="1000">
            <a:latin typeface="Book Antiqua" pitchFamily="18" charset="0"/>
            <a:cs typeface="Times New Roman" pitchFamily="18" charset="0"/>
          </a:endParaRPr>
        </a:p>
      </dgm:t>
    </dgm:pt>
    <dgm:pt modelId="{7359FF6A-DE68-456A-874C-8EF0F30E6AFE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softEdge rad="317500"/>
        </a:effectLst>
      </dgm:spPr>
      <dgm:t>
        <a:bodyPr/>
        <a:lstStyle/>
        <a:p>
          <a:pPr algn="ctr"/>
          <a:r>
            <a:rPr lang="ru-RU" sz="1000" b="0" dirty="0" smtClean="0">
              <a:solidFill>
                <a:srgbClr val="990000"/>
              </a:solidFill>
              <a:latin typeface="Book Antiqua" pitchFamily="18" charset="0"/>
              <a:cs typeface="Times New Roman" pitchFamily="18" charset="0"/>
            </a:rPr>
            <a:t>— 2021г. – 17 833,3 тыс. руб. </a:t>
          </a:r>
          <a:endParaRPr lang="ru-RU" sz="1000" dirty="0">
            <a:latin typeface="Book Antiqua" pitchFamily="18" charset="0"/>
            <a:cs typeface="Times New Roman" pitchFamily="18" charset="0"/>
          </a:endParaRPr>
        </a:p>
      </dgm:t>
    </dgm:pt>
    <dgm:pt modelId="{18E4C85E-A783-45C0-9E42-0A400B0A3025}" type="parTrans" cxnId="{79395DA2-673E-426D-BC3A-3C29F3688B51}">
      <dgm:prSet/>
      <dgm:spPr/>
      <dgm:t>
        <a:bodyPr/>
        <a:lstStyle/>
        <a:p>
          <a:pPr algn="ctr"/>
          <a:endParaRPr lang="ru-RU" sz="1000">
            <a:latin typeface="Book Antiqua" pitchFamily="18" charset="0"/>
            <a:cs typeface="Times New Roman" pitchFamily="18" charset="0"/>
          </a:endParaRPr>
        </a:p>
      </dgm:t>
    </dgm:pt>
    <dgm:pt modelId="{7E780492-4960-408C-B2DB-DA43577EB55B}" type="sibTrans" cxnId="{79395DA2-673E-426D-BC3A-3C29F3688B51}">
      <dgm:prSet/>
      <dgm:spPr/>
      <dgm:t>
        <a:bodyPr/>
        <a:lstStyle/>
        <a:p>
          <a:pPr algn="ctr"/>
          <a:endParaRPr lang="ru-RU" sz="1000">
            <a:latin typeface="Book Antiqua" pitchFamily="18" charset="0"/>
            <a:cs typeface="Times New Roman" pitchFamily="18" charset="0"/>
          </a:endParaRPr>
        </a:p>
      </dgm:t>
    </dgm:pt>
    <dgm:pt modelId="{F83E9346-65A8-474B-BD59-04EC50C6B116}" type="pres">
      <dgm:prSet presAssocID="{E57EFDED-B261-48A0-AB9B-CCF089050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21FAF-72C1-4871-96F3-F5DB3DDE9155}" type="pres">
      <dgm:prSet presAssocID="{FE70016F-2DD3-40C9-8F04-E3BA7454621B}" presName="comp" presStyleCnt="0"/>
      <dgm:spPr/>
    </dgm:pt>
    <dgm:pt modelId="{6E146987-54CF-4982-94B0-A71D503EA025}" type="pres">
      <dgm:prSet presAssocID="{FE70016F-2DD3-40C9-8F04-E3BA7454621B}" presName="box" presStyleLbl="node1" presStyleIdx="0" presStyleCnt="1" custScaleY="100098" custLinFactNeighborX="2590" custLinFactNeighborY="-38927"/>
      <dgm:spPr/>
      <dgm:t>
        <a:bodyPr/>
        <a:lstStyle/>
        <a:p>
          <a:endParaRPr lang="ru-RU"/>
        </a:p>
      </dgm:t>
    </dgm:pt>
    <dgm:pt modelId="{C944F169-D389-4F27-9712-C1FE779001FF}" type="pres">
      <dgm:prSet presAssocID="{FE70016F-2DD3-40C9-8F04-E3BA7454621B}" presName="img" presStyleLbl="fgImgPlace1" presStyleIdx="0" presStyleCnt="1" custScaleX="144828" custScaleY="113098" custLinFactNeighborX="12055" custLinFactNeighborY="1355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</dgm:spPr>
      <dgm:t>
        <a:bodyPr/>
        <a:lstStyle/>
        <a:p>
          <a:endParaRPr lang="ru-RU"/>
        </a:p>
      </dgm:t>
    </dgm:pt>
    <dgm:pt modelId="{7A30F6C4-AC84-48C0-98D2-596D0D1CC8DB}" type="pres">
      <dgm:prSet presAssocID="{FE70016F-2DD3-40C9-8F04-E3BA7454621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B6197-65A7-4A93-832A-DB6FEA217D68}" type="presOf" srcId="{FE70016F-2DD3-40C9-8F04-E3BA7454621B}" destId="{6E146987-54CF-4982-94B0-A71D503EA025}" srcOrd="0" destOrd="0" presId="urn:microsoft.com/office/officeart/2005/8/layout/vList4"/>
    <dgm:cxn modelId="{4375173F-2959-4E92-91CE-67B1C68C98B5}" srcId="{E57EFDED-B261-48A0-AB9B-CCF0890504C9}" destId="{FE70016F-2DD3-40C9-8F04-E3BA7454621B}" srcOrd="0" destOrd="0" parTransId="{F5100CFE-913C-471E-99F8-196793154E80}" sibTransId="{FACA9F96-7536-4D96-B78E-6BF92A061F08}"/>
    <dgm:cxn modelId="{78CCB758-F2EA-4FFD-90FA-84FE2639EBAB}" type="presOf" srcId="{FE70016F-2DD3-40C9-8F04-E3BA7454621B}" destId="{7A30F6C4-AC84-48C0-98D2-596D0D1CC8DB}" srcOrd="1" destOrd="0" presId="urn:microsoft.com/office/officeart/2005/8/layout/vList4"/>
    <dgm:cxn modelId="{F5FE9CA5-9878-41FE-AEFA-C5C122AEC388}" type="presOf" srcId="{7359FF6A-DE68-456A-874C-8EF0F30E6AFE}" destId="{7A30F6C4-AC84-48C0-98D2-596D0D1CC8DB}" srcOrd="1" destOrd="1" presId="urn:microsoft.com/office/officeart/2005/8/layout/vList4"/>
    <dgm:cxn modelId="{79395DA2-673E-426D-BC3A-3C29F3688B51}" srcId="{FE70016F-2DD3-40C9-8F04-E3BA7454621B}" destId="{7359FF6A-DE68-456A-874C-8EF0F30E6AFE}" srcOrd="0" destOrd="0" parTransId="{18E4C85E-A783-45C0-9E42-0A400B0A3025}" sibTransId="{7E780492-4960-408C-B2DB-DA43577EB55B}"/>
    <dgm:cxn modelId="{2E02AB55-F116-4079-9F22-7773E8A2F07B}" type="presOf" srcId="{7359FF6A-DE68-456A-874C-8EF0F30E6AFE}" destId="{6E146987-54CF-4982-94B0-A71D503EA025}" srcOrd="0" destOrd="1" presId="urn:microsoft.com/office/officeart/2005/8/layout/vList4"/>
    <dgm:cxn modelId="{1A4AF049-7DA9-446F-880F-6F49884B9480}" type="presOf" srcId="{E57EFDED-B261-48A0-AB9B-CCF0890504C9}" destId="{F83E9346-65A8-474B-BD59-04EC50C6B116}" srcOrd="0" destOrd="0" presId="urn:microsoft.com/office/officeart/2005/8/layout/vList4"/>
    <dgm:cxn modelId="{0696AC44-2F2B-4A4A-BB88-E108ACE236CF}" type="presParOf" srcId="{F83E9346-65A8-474B-BD59-04EC50C6B116}" destId="{52D21FAF-72C1-4871-96F3-F5DB3DDE9155}" srcOrd="0" destOrd="0" presId="urn:microsoft.com/office/officeart/2005/8/layout/vList4"/>
    <dgm:cxn modelId="{B4BB3EC2-3CA6-4D6C-B725-6B31C19652F5}" type="presParOf" srcId="{52D21FAF-72C1-4871-96F3-F5DB3DDE9155}" destId="{6E146987-54CF-4982-94B0-A71D503EA025}" srcOrd="0" destOrd="0" presId="urn:microsoft.com/office/officeart/2005/8/layout/vList4"/>
    <dgm:cxn modelId="{4726B4DF-F4D8-49BE-A34D-8A1EE8FC2283}" type="presParOf" srcId="{52D21FAF-72C1-4871-96F3-F5DB3DDE9155}" destId="{C944F169-D389-4F27-9712-C1FE779001FF}" srcOrd="1" destOrd="0" presId="urn:microsoft.com/office/officeart/2005/8/layout/vList4"/>
    <dgm:cxn modelId="{90BA8204-A33F-4A4A-9B98-A36EBADE70AF}" type="presParOf" srcId="{52D21FAF-72C1-4871-96F3-F5DB3DDE9155}" destId="{7A30F6C4-AC84-48C0-98D2-596D0D1CC8DB}" srcOrd="2" destOrd="0" presId="urn:microsoft.com/office/officeart/2005/8/layout/vList4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B2D0EA-0831-411B-9483-1343386359F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AE56DB6-C6F3-49F9-84E4-E4C31D1F333C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127000"/>
        </a:effectLst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Поддержка редакций районных и городских газет:</a:t>
          </a:r>
        </a:p>
        <a:p>
          <a:endParaRPr lang="ru-RU" sz="900" b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2021-2023гг.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 455,1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тыс. руб.  в год </a:t>
          </a:r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C65DD09E-947E-41C2-8282-F156D95EFB71}" type="parTrans" cxnId="{62509373-ED0D-473D-9921-01431C2B939A}">
      <dgm:prSet/>
      <dgm:spPr/>
      <dgm:t>
        <a:bodyPr/>
        <a:lstStyle/>
        <a:p>
          <a:endParaRPr lang="ru-RU"/>
        </a:p>
      </dgm:t>
    </dgm:pt>
    <dgm:pt modelId="{9CACB14F-C5AD-4CF8-8675-92BCCF80078F}" type="sibTrans" cxnId="{62509373-ED0D-473D-9921-01431C2B939A}">
      <dgm:prSet/>
      <dgm:spPr/>
      <dgm:t>
        <a:bodyPr/>
        <a:lstStyle/>
        <a:p>
          <a:endParaRPr lang="ru-RU"/>
        </a:p>
      </dgm:t>
    </dgm:pt>
    <dgm:pt modelId="{A6654DAA-63CA-4A94-8453-4035FC976E87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127000"/>
        </a:effectLst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Бесплатное горячее питание обучающихся, 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получающих начальное общее образование: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2021г. – 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25 211,2 тыс. руб..;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—2022г. 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26 434,9 тыс. руб.;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2023г. 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26 189,8 тыс. руб.</a:t>
          </a:r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9778815A-D4D4-41C0-822E-5E2852D7AA3C}" type="parTrans" cxnId="{07E2DBDD-63E7-4628-A76F-4B6C7E75CF31}">
      <dgm:prSet/>
      <dgm:spPr/>
      <dgm:t>
        <a:bodyPr/>
        <a:lstStyle/>
        <a:p>
          <a:endParaRPr lang="ru-RU"/>
        </a:p>
      </dgm:t>
    </dgm:pt>
    <dgm:pt modelId="{57674F26-A348-47F1-8878-B80AA24BB370}" type="sibTrans" cxnId="{07E2DBDD-63E7-4628-A76F-4B6C7E75CF31}">
      <dgm:prSet/>
      <dgm:spPr/>
      <dgm:t>
        <a:bodyPr/>
        <a:lstStyle/>
        <a:p>
          <a:endParaRPr lang="ru-RU"/>
        </a:p>
      </dgm:t>
    </dgm:pt>
    <dgm:pt modelId="{DBE3B0CD-DC7D-4ABC-97D3-28E9FDA0A34C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127000"/>
        </a:effectLst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 статусу «Город воинской славы»: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2021г. – 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63 166,4 тыс. руб..;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—2022г. 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62 942,6 тыс. руб.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2023г. 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82 261,0 тыс. руб.</a:t>
          </a:r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CF38D8AF-8481-4A38-9427-B1E006C3FFF3}" type="parTrans" cxnId="{8C4F4A1F-5A31-4DC7-BE54-FB00B919B425}">
      <dgm:prSet/>
      <dgm:spPr/>
      <dgm:t>
        <a:bodyPr/>
        <a:lstStyle/>
        <a:p>
          <a:endParaRPr lang="ru-RU"/>
        </a:p>
      </dgm:t>
    </dgm:pt>
    <dgm:pt modelId="{6F1A7520-6921-4269-A423-63ABF79FE2CB}" type="sibTrans" cxnId="{8C4F4A1F-5A31-4DC7-BE54-FB00B919B425}">
      <dgm:prSet/>
      <dgm:spPr/>
      <dgm:t>
        <a:bodyPr/>
        <a:lstStyle/>
        <a:p>
          <a:endParaRPr lang="ru-RU"/>
        </a:p>
      </dgm:t>
    </dgm:pt>
    <dgm:pt modelId="{5B9777A2-8ABD-4470-BFD8-4411CC2CFE7A}" type="pres">
      <dgm:prSet presAssocID="{90B2D0EA-0831-411B-9483-1343386359F0}" presName="Name0" presStyleCnt="0">
        <dgm:presLayoutVars>
          <dgm:dir/>
          <dgm:resizeHandles val="exact"/>
        </dgm:presLayoutVars>
      </dgm:prSet>
      <dgm:spPr/>
    </dgm:pt>
    <dgm:pt modelId="{754E1798-608D-4769-964E-48DF0333D0EF}" type="pres">
      <dgm:prSet presAssocID="{90B2D0EA-0831-411B-9483-1343386359F0}" presName="bkgdShp" presStyleLbl="alignAccFollowNode1" presStyleIdx="0" presStyleCnt="1" custScaleY="103678" custLinFactNeighborY="-1621"/>
      <dgm:spPr>
        <a:effectLst>
          <a:softEdge rad="317500"/>
        </a:effectLst>
      </dgm:spPr>
    </dgm:pt>
    <dgm:pt modelId="{1CC4E739-8A16-447B-BDCD-4F92CD69E318}" type="pres">
      <dgm:prSet presAssocID="{90B2D0EA-0831-411B-9483-1343386359F0}" presName="linComp" presStyleCnt="0"/>
      <dgm:spPr/>
    </dgm:pt>
    <dgm:pt modelId="{8C2D0AB1-E266-4194-9A6B-8519A26CB94F}" type="pres">
      <dgm:prSet presAssocID="{2AE56DB6-C6F3-49F9-84E4-E4C31D1F333C}" presName="compNode" presStyleCnt="0"/>
      <dgm:spPr/>
    </dgm:pt>
    <dgm:pt modelId="{441EAAD9-4680-4612-94D3-5EE30A7678B4}" type="pres">
      <dgm:prSet presAssocID="{2AE56DB6-C6F3-49F9-84E4-E4C31D1F333C}" presName="node" presStyleLbl="node1" presStyleIdx="0" presStyleCnt="3" custScaleX="227185" custScaleY="116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024F-2EFF-47D8-A19D-0850FF6F5C9C}" type="pres">
      <dgm:prSet presAssocID="{2AE56DB6-C6F3-49F9-84E4-E4C31D1F333C}" presName="invisiNode" presStyleLbl="node1" presStyleIdx="0" presStyleCnt="3"/>
      <dgm:spPr/>
    </dgm:pt>
    <dgm:pt modelId="{F75F68E8-191E-4FE2-9C99-DD472B608951}" type="pres">
      <dgm:prSet presAssocID="{2AE56DB6-C6F3-49F9-84E4-E4C31D1F333C}" presName="imagNode" presStyleLbl="fgImgPlace1" presStyleIdx="0" presStyleCnt="3" custScaleX="274364" custScaleY="91314" custLinFactNeighborX="7184" custLinFactNeighborY="-3754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0"/>
        </a:effectLst>
      </dgm:spPr>
    </dgm:pt>
    <dgm:pt modelId="{31F724D4-438C-4C63-B5D0-7567E84A9D01}" type="pres">
      <dgm:prSet presAssocID="{9CACB14F-C5AD-4CF8-8675-92BCCF8007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763B87-DE46-409D-8C63-FA0C84191E05}" type="pres">
      <dgm:prSet presAssocID="{A6654DAA-63CA-4A94-8453-4035FC976E87}" presName="compNode" presStyleCnt="0"/>
      <dgm:spPr/>
    </dgm:pt>
    <dgm:pt modelId="{9C8E098A-520D-4069-A502-BB0D6A53A99E}" type="pres">
      <dgm:prSet presAssocID="{A6654DAA-63CA-4A94-8453-4035FC976E87}" presName="node" presStyleLbl="node1" presStyleIdx="1" presStyleCnt="3" custScaleX="309584" custScaleY="120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A00A-5D0C-467F-9C19-57191F4D3AD7}" type="pres">
      <dgm:prSet presAssocID="{A6654DAA-63CA-4A94-8453-4035FC976E87}" presName="invisiNode" presStyleLbl="node1" presStyleIdx="1" presStyleCnt="3"/>
      <dgm:spPr/>
    </dgm:pt>
    <dgm:pt modelId="{BC272946-5801-45AF-90F9-8A634DB15C5B}" type="pres">
      <dgm:prSet presAssocID="{A6654DAA-63CA-4A94-8453-4035FC976E87}" presName="imagNode" presStyleLbl="fgImgPlace1" presStyleIdx="1" presStyleCnt="3" custScaleX="271944" custScaleY="79104" custLinFactNeighborX="10259" custLinFactNeighborY="-4080"/>
      <dgm:spPr>
        <a:blipFill rotWithShape="0">
          <a:blip xmlns:r="http://schemas.openxmlformats.org/officeDocument/2006/relationships" r:embed="rId2">
            <a:lum bright="8000"/>
          </a:blip>
          <a:stretch>
            <a:fillRect/>
          </a:stretch>
        </a:blipFill>
        <a:effectLst>
          <a:softEdge rad="63500"/>
        </a:effectLst>
      </dgm:spPr>
    </dgm:pt>
    <dgm:pt modelId="{A5881CDD-9AE2-4DF5-AEF6-985CDDEB2FD5}" type="pres">
      <dgm:prSet presAssocID="{57674F26-A348-47F1-8878-B80AA24BB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A7F3BC-7989-4FAB-9B0B-64CE046D0799}" type="pres">
      <dgm:prSet presAssocID="{DBE3B0CD-DC7D-4ABC-97D3-28E9FDA0A34C}" presName="compNode" presStyleCnt="0"/>
      <dgm:spPr/>
    </dgm:pt>
    <dgm:pt modelId="{BABB3128-9D9D-4886-9DA1-CF23B8B826A6}" type="pres">
      <dgm:prSet presAssocID="{DBE3B0CD-DC7D-4ABC-97D3-28E9FDA0A34C}" presName="node" presStyleLbl="node1" presStyleIdx="2" presStyleCnt="3" custScaleX="276139" custScaleY="116139" custLinFactNeighborX="6100" custLinFactNeighborY="-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3F366-9091-43B3-BD05-6D1CC19F31DA}" type="pres">
      <dgm:prSet presAssocID="{DBE3B0CD-DC7D-4ABC-97D3-28E9FDA0A34C}" presName="invisiNode" presStyleLbl="node1" presStyleIdx="2" presStyleCnt="3"/>
      <dgm:spPr/>
    </dgm:pt>
    <dgm:pt modelId="{94D84532-6F91-43D2-AB05-42B4797EA597}" type="pres">
      <dgm:prSet presAssocID="{DBE3B0CD-DC7D-4ABC-97D3-28E9FDA0A34C}" presName="imagNode" presStyleLbl="fgImgPlace1" presStyleIdx="2" presStyleCnt="3" custScaleX="266363" custScaleY="79105" custLinFactNeighborX="16187" custLinFactNeighborY="-1002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63500"/>
        </a:effectLst>
      </dgm:spPr>
    </dgm:pt>
  </dgm:ptLst>
  <dgm:cxnLst>
    <dgm:cxn modelId="{47586F58-4013-4979-9A85-D95664CA2966}" type="presOf" srcId="{A6654DAA-63CA-4A94-8453-4035FC976E87}" destId="{9C8E098A-520D-4069-A502-BB0D6A53A99E}" srcOrd="0" destOrd="0" presId="urn:microsoft.com/office/officeart/2005/8/layout/pList2"/>
    <dgm:cxn modelId="{A01F9065-DFD4-46E1-AD5E-98ABF79EF1A2}" type="presOf" srcId="{2AE56DB6-C6F3-49F9-84E4-E4C31D1F333C}" destId="{441EAAD9-4680-4612-94D3-5EE30A7678B4}" srcOrd="0" destOrd="0" presId="urn:microsoft.com/office/officeart/2005/8/layout/pList2"/>
    <dgm:cxn modelId="{8C4F4A1F-5A31-4DC7-BE54-FB00B919B425}" srcId="{90B2D0EA-0831-411B-9483-1343386359F0}" destId="{DBE3B0CD-DC7D-4ABC-97D3-28E9FDA0A34C}" srcOrd="2" destOrd="0" parTransId="{CF38D8AF-8481-4A38-9427-B1E006C3FFF3}" sibTransId="{6F1A7520-6921-4269-A423-63ABF79FE2CB}"/>
    <dgm:cxn modelId="{62509373-ED0D-473D-9921-01431C2B939A}" srcId="{90B2D0EA-0831-411B-9483-1343386359F0}" destId="{2AE56DB6-C6F3-49F9-84E4-E4C31D1F333C}" srcOrd="0" destOrd="0" parTransId="{C65DD09E-947E-41C2-8282-F156D95EFB71}" sibTransId="{9CACB14F-C5AD-4CF8-8675-92BCCF80078F}"/>
    <dgm:cxn modelId="{9B9017BE-1607-4886-9FA8-6EAAA947B45D}" type="presOf" srcId="{DBE3B0CD-DC7D-4ABC-97D3-28E9FDA0A34C}" destId="{BABB3128-9D9D-4886-9DA1-CF23B8B826A6}" srcOrd="0" destOrd="0" presId="urn:microsoft.com/office/officeart/2005/8/layout/pList2"/>
    <dgm:cxn modelId="{07E2DBDD-63E7-4628-A76F-4B6C7E75CF31}" srcId="{90B2D0EA-0831-411B-9483-1343386359F0}" destId="{A6654DAA-63CA-4A94-8453-4035FC976E87}" srcOrd="1" destOrd="0" parTransId="{9778815A-D4D4-41C0-822E-5E2852D7AA3C}" sibTransId="{57674F26-A348-47F1-8878-B80AA24BB370}"/>
    <dgm:cxn modelId="{F10C6CBB-8263-4971-BEF9-6FE0B55287BB}" type="presOf" srcId="{90B2D0EA-0831-411B-9483-1343386359F0}" destId="{5B9777A2-8ABD-4470-BFD8-4411CC2CFE7A}" srcOrd="0" destOrd="0" presId="urn:microsoft.com/office/officeart/2005/8/layout/pList2"/>
    <dgm:cxn modelId="{874EDCBE-D7B1-422F-9CE7-0468C32B4BCC}" type="presOf" srcId="{9CACB14F-C5AD-4CF8-8675-92BCCF80078F}" destId="{31F724D4-438C-4C63-B5D0-7567E84A9D01}" srcOrd="0" destOrd="0" presId="urn:microsoft.com/office/officeart/2005/8/layout/pList2"/>
    <dgm:cxn modelId="{40D69274-A538-4B5A-A0F0-AA8B4C82A90D}" type="presOf" srcId="{57674F26-A348-47F1-8878-B80AA24BB370}" destId="{A5881CDD-9AE2-4DF5-AEF6-985CDDEB2FD5}" srcOrd="0" destOrd="0" presId="urn:microsoft.com/office/officeart/2005/8/layout/pList2"/>
    <dgm:cxn modelId="{7B2825C9-3133-4C0C-9D31-6FED54AF9460}" type="presParOf" srcId="{5B9777A2-8ABD-4470-BFD8-4411CC2CFE7A}" destId="{754E1798-608D-4769-964E-48DF0333D0EF}" srcOrd="0" destOrd="0" presId="urn:microsoft.com/office/officeart/2005/8/layout/pList2"/>
    <dgm:cxn modelId="{58DE650F-FA90-4F06-A532-2854BE352070}" type="presParOf" srcId="{5B9777A2-8ABD-4470-BFD8-4411CC2CFE7A}" destId="{1CC4E739-8A16-447B-BDCD-4F92CD69E318}" srcOrd="1" destOrd="0" presId="urn:microsoft.com/office/officeart/2005/8/layout/pList2"/>
    <dgm:cxn modelId="{0306A276-0C6E-4DC6-89A8-09EAC6DAF96B}" type="presParOf" srcId="{1CC4E739-8A16-447B-BDCD-4F92CD69E318}" destId="{8C2D0AB1-E266-4194-9A6B-8519A26CB94F}" srcOrd="0" destOrd="0" presId="urn:microsoft.com/office/officeart/2005/8/layout/pList2"/>
    <dgm:cxn modelId="{F961BCF0-6C91-43AA-94DF-9FAD0F725170}" type="presParOf" srcId="{8C2D0AB1-E266-4194-9A6B-8519A26CB94F}" destId="{441EAAD9-4680-4612-94D3-5EE30A7678B4}" srcOrd="0" destOrd="0" presId="urn:microsoft.com/office/officeart/2005/8/layout/pList2"/>
    <dgm:cxn modelId="{2D4CFBB7-6E0A-4DE7-8748-DF97B7F41152}" type="presParOf" srcId="{8C2D0AB1-E266-4194-9A6B-8519A26CB94F}" destId="{0730024F-2EFF-47D8-A19D-0850FF6F5C9C}" srcOrd="1" destOrd="0" presId="urn:microsoft.com/office/officeart/2005/8/layout/pList2"/>
    <dgm:cxn modelId="{A4B46C34-19AC-4CE3-9947-E458C15AEB75}" type="presParOf" srcId="{8C2D0AB1-E266-4194-9A6B-8519A26CB94F}" destId="{F75F68E8-191E-4FE2-9C99-DD472B608951}" srcOrd="2" destOrd="0" presId="urn:microsoft.com/office/officeart/2005/8/layout/pList2"/>
    <dgm:cxn modelId="{FAE6F214-214D-431A-AA4A-49362815A2A0}" type="presParOf" srcId="{1CC4E739-8A16-447B-BDCD-4F92CD69E318}" destId="{31F724D4-438C-4C63-B5D0-7567E84A9D01}" srcOrd="1" destOrd="0" presId="urn:microsoft.com/office/officeart/2005/8/layout/pList2"/>
    <dgm:cxn modelId="{07AFE3FA-5BA8-48A7-B7F2-949BD0D80ECC}" type="presParOf" srcId="{1CC4E739-8A16-447B-BDCD-4F92CD69E318}" destId="{22763B87-DE46-409D-8C63-FA0C84191E05}" srcOrd="2" destOrd="0" presId="urn:microsoft.com/office/officeart/2005/8/layout/pList2"/>
    <dgm:cxn modelId="{CB891115-3B9B-4F4F-A5CD-3CCB33041BA5}" type="presParOf" srcId="{22763B87-DE46-409D-8C63-FA0C84191E05}" destId="{9C8E098A-520D-4069-A502-BB0D6A53A99E}" srcOrd="0" destOrd="0" presId="urn:microsoft.com/office/officeart/2005/8/layout/pList2"/>
    <dgm:cxn modelId="{B3CE7B17-62AD-4BFC-AE9B-FC7AB2E3EF9A}" type="presParOf" srcId="{22763B87-DE46-409D-8C63-FA0C84191E05}" destId="{DFE3A00A-5D0C-467F-9C19-57191F4D3AD7}" srcOrd="1" destOrd="0" presId="urn:microsoft.com/office/officeart/2005/8/layout/pList2"/>
    <dgm:cxn modelId="{3E96C3A6-0D8D-4F88-BB97-0122D4509CF9}" type="presParOf" srcId="{22763B87-DE46-409D-8C63-FA0C84191E05}" destId="{BC272946-5801-45AF-90F9-8A634DB15C5B}" srcOrd="2" destOrd="0" presId="urn:microsoft.com/office/officeart/2005/8/layout/pList2"/>
    <dgm:cxn modelId="{6AED6053-571E-4570-90AA-7CE2DB12D50A}" type="presParOf" srcId="{1CC4E739-8A16-447B-BDCD-4F92CD69E318}" destId="{A5881CDD-9AE2-4DF5-AEF6-985CDDEB2FD5}" srcOrd="3" destOrd="0" presId="urn:microsoft.com/office/officeart/2005/8/layout/pList2"/>
    <dgm:cxn modelId="{BFDE61DF-A521-4A29-AD72-04DFF8EFD4E9}" type="presParOf" srcId="{1CC4E739-8A16-447B-BDCD-4F92CD69E318}" destId="{02A7F3BC-7989-4FAB-9B0B-64CE046D0799}" srcOrd="4" destOrd="0" presId="urn:microsoft.com/office/officeart/2005/8/layout/pList2"/>
    <dgm:cxn modelId="{237A2DCF-7DB5-4DA6-BB70-A3E92C28DCF2}" type="presParOf" srcId="{02A7F3BC-7989-4FAB-9B0B-64CE046D0799}" destId="{BABB3128-9D9D-4886-9DA1-CF23B8B826A6}" srcOrd="0" destOrd="0" presId="urn:microsoft.com/office/officeart/2005/8/layout/pList2"/>
    <dgm:cxn modelId="{B5DA76EE-333B-4D99-8C22-116845423C01}" type="presParOf" srcId="{02A7F3BC-7989-4FAB-9B0B-64CE046D0799}" destId="{C303F366-9091-43B3-BD05-6D1CC19F31DA}" srcOrd="1" destOrd="0" presId="urn:microsoft.com/office/officeart/2005/8/layout/pList2"/>
    <dgm:cxn modelId="{A8E3BD36-197B-4136-82FF-9C4F104BA646}" type="presParOf" srcId="{02A7F3BC-7989-4FAB-9B0B-64CE046D0799}" destId="{94D84532-6F91-43D2-AB05-42B4797EA597}" srcOrd="2" destOrd="0" presId="urn:microsoft.com/office/officeart/2005/8/layout/p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B2D0EA-0831-411B-9483-1343386359F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56DB6-C6F3-49F9-84E4-E4C31D1F333C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127000"/>
        </a:effectLst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Организация отдыха детей в каникулярное время:</a:t>
          </a:r>
        </a:p>
        <a:p>
          <a:endParaRPr lang="ru-RU" sz="9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-2021-2023гг.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 4 667,0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тыс. руб. в год </a:t>
          </a:r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C65DD09E-947E-41C2-8282-F156D95EFB71}" type="parTrans" cxnId="{62509373-ED0D-473D-9921-01431C2B939A}">
      <dgm:prSet/>
      <dgm:spPr/>
      <dgm:t>
        <a:bodyPr/>
        <a:lstStyle/>
        <a:p>
          <a:endParaRPr lang="ru-RU"/>
        </a:p>
      </dgm:t>
    </dgm:pt>
    <dgm:pt modelId="{9CACB14F-C5AD-4CF8-8675-92BCCF80078F}" type="sibTrans" cxnId="{62509373-ED0D-473D-9921-01431C2B939A}">
      <dgm:prSet/>
      <dgm:spPr/>
      <dgm:t>
        <a:bodyPr/>
        <a:lstStyle/>
        <a:p>
          <a:endParaRPr lang="ru-RU"/>
        </a:p>
      </dgm:t>
    </dgm:pt>
    <dgm:pt modelId="{A6654DAA-63CA-4A94-8453-4035FC976E87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127000"/>
        </a:effectLst>
      </dgm:spPr>
      <dgm:t>
        <a:bodyPr/>
        <a:lstStyle/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 </a:t>
          </a: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Организация участия детей и подростков в социально-значимых региональных проектах:</a:t>
          </a:r>
        </a:p>
        <a:p>
          <a:endParaRPr lang="ru-RU" sz="6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2021-2023гг.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  180,2 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тыс. руб. в год </a:t>
          </a:r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9778815A-D4D4-41C0-822E-5E2852D7AA3C}" type="parTrans" cxnId="{07E2DBDD-63E7-4628-A76F-4B6C7E75CF31}">
      <dgm:prSet/>
      <dgm:spPr/>
      <dgm:t>
        <a:bodyPr/>
        <a:lstStyle/>
        <a:p>
          <a:endParaRPr lang="ru-RU"/>
        </a:p>
      </dgm:t>
    </dgm:pt>
    <dgm:pt modelId="{57674F26-A348-47F1-8878-B80AA24BB370}" type="sibTrans" cxnId="{07E2DBDD-63E7-4628-A76F-4B6C7E75CF31}">
      <dgm:prSet/>
      <dgm:spPr/>
      <dgm:t>
        <a:bodyPr/>
        <a:lstStyle/>
        <a:p>
          <a:endParaRPr lang="ru-RU"/>
        </a:p>
      </dgm:t>
    </dgm:pt>
    <dgm:pt modelId="{DBE3B0CD-DC7D-4ABC-97D3-28E9FDA0A34C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76200" dist="12700" dir="2700000" sy="-23000" kx="-800400" algn="bl" rotWithShape="0">
            <a:prstClr val="black">
              <a:alpha val="20000"/>
            </a:prstClr>
          </a:outerShdw>
          <a:softEdge rad="127000"/>
        </a:effectLst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Повышение заработной платы </a:t>
          </a:r>
          <a:r>
            <a:rPr lang="ru-RU" sz="900" b="0" i="0" dirty="0" err="1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педработников</a:t>
          </a:r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 муниципальных организаций </a:t>
          </a:r>
          <a:r>
            <a:rPr lang="ru-RU" sz="900" b="0" i="0" dirty="0" err="1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допобразования</a:t>
          </a:r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:</a:t>
          </a:r>
        </a:p>
        <a:p>
          <a:endParaRPr lang="ru-RU" sz="9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2021-2023гг.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  16 775,7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тыс. руб. в год </a:t>
          </a:r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CF38D8AF-8481-4A38-9427-B1E006C3FFF3}" type="parTrans" cxnId="{8C4F4A1F-5A31-4DC7-BE54-FB00B919B425}">
      <dgm:prSet/>
      <dgm:spPr/>
      <dgm:t>
        <a:bodyPr/>
        <a:lstStyle/>
        <a:p>
          <a:endParaRPr lang="ru-RU"/>
        </a:p>
      </dgm:t>
    </dgm:pt>
    <dgm:pt modelId="{6F1A7520-6921-4269-A423-63ABF79FE2CB}" type="sibTrans" cxnId="{8C4F4A1F-5A31-4DC7-BE54-FB00B919B425}">
      <dgm:prSet/>
      <dgm:spPr/>
      <dgm:t>
        <a:bodyPr/>
        <a:lstStyle/>
        <a:p>
          <a:endParaRPr lang="ru-RU"/>
        </a:p>
      </dgm:t>
    </dgm:pt>
    <dgm:pt modelId="{389865FA-9986-469E-AA76-AB62E4065750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127000"/>
        </a:effectLst>
      </dgm:spPr>
      <dgm:t>
        <a:bodyPr/>
        <a:lstStyle/>
        <a:p>
          <a:endParaRPr lang="ru-RU" sz="900" b="0" i="0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i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Повышение заработной платы работникам муниципальных учреждений культуры:</a:t>
          </a:r>
        </a:p>
        <a:p>
          <a:endParaRPr lang="ru-RU" sz="900" b="0" i="1" dirty="0" smtClean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— 2021-2023гг.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–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по  18 429,9 </a:t>
          </a:r>
        </a:p>
        <a:p>
          <a:r>
            <a:rPr lang="ru-RU" sz="900" b="0" dirty="0" smtClean="0">
              <a:solidFill>
                <a:srgbClr val="003399"/>
              </a:solidFill>
              <a:latin typeface="Book Antiqua" pitchFamily="18" charset="0"/>
              <a:cs typeface="Times New Roman" pitchFamily="18" charset="0"/>
            </a:rPr>
            <a:t>тыс. руб. в год </a:t>
          </a:r>
          <a:endParaRPr lang="ru-RU" sz="900" dirty="0">
            <a:solidFill>
              <a:srgbClr val="003399"/>
            </a:solidFill>
            <a:latin typeface="Book Antiqua" pitchFamily="18" charset="0"/>
            <a:cs typeface="Times New Roman" pitchFamily="18" charset="0"/>
          </a:endParaRPr>
        </a:p>
      </dgm:t>
    </dgm:pt>
    <dgm:pt modelId="{15C03012-B95C-4706-A069-48B8F67DC367}" type="parTrans" cxnId="{85732A52-19D7-46D5-AB3C-CC863AAF02F3}">
      <dgm:prSet/>
      <dgm:spPr/>
      <dgm:t>
        <a:bodyPr/>
        <a:lstStyle/>
        <a:p>
          <a:endParaRPr lang="ru-RU"/>
        </a:p>
      </dgm:t>
    </dgm:pt>
    <dgm:pt modelId="{B225974E-665F-4F96-830E-140A6CE5D8B4}" type="sibTrans" cxnId="{85732A52-19D7-46D5-AB3C-CC863AAF02F3}">
      <dgm:prSet/>
      <dgm:spPr/>
      <dgm:t>
        <a:bodyPr/>
        <a:lstStyle/>
        <a:p>
          <a:endParaRPr lang="ru-RU"/>
        </a:p>
      </dgm:t>
    </dgm:pt>
    <dgm:pt modelId="{5B9777A2-8ABD-4470-BFD8-4411CC2CFE7A}" type="pres">
      <dgm:prSet presAssocID="{90B2D0EA-0831-411B-9483-1343386359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E1798-608D-4769-964E-48DF0333D0EF}" type="pres">
      <dgm:prSet presAssocID="{90B2D0EA-0831-411B-9483-1343386359F0}" presName="bkgdShp" presStyleLbl="alignAccFollowNode1" presStyleIdx="0" presStyleCnt="1" custScaleY="100558" custLinFactNeighborX="1470" custLinFactNeighborY="279"/>
      <dgm:spPr>
        <a:effectLst>
          <a:softEdge rad="317500"/>
        </a:effectLst>
      </dgm:spPr>
      <dgm:t>
        <a:bodyPr/>
        <a:lstStyle/>
        <a:p>
          <a:endParaRPr lang="ru-RU"/>
        </a:p>
      </dgm:t>
    </dgm:pt>
    <dgm:pt modelId="{1CC4E739-8A16-447B-BDCD-4F92CD69E318}" type="pres">
      <dgm:prSet presAssocID="{90B2D0EA-0831-411B-9483-1343386359F0}" presName="linComp" presStyleCnt="0"/>
      <dgm:spPr/>
    </dgm:pt>
    <dgm:pt modelId="{8C2D0AB1-E266-4194-9A6B-8519A26CB94F}" type="pres">
      <dgm:prSet presAssocID="{2AE56DB6-C6F3-49F9-84E4-E4C31D1F333C}" presName="compNode" presStyleCnt="0"/>
      <dgm:spPr/>
    </dgm:pt>
    <dgm:pt modelId="{441EAAD9-4680-4612-94D3-5EE30A7678B4}" type="pres">
      <dgm:prSet presAssocID="{2AE56DB6-C6F3-49F9-84E4-E4C31D1F333C}" presName="node" presStyleLbl="node1" presStyleIdx="0" presStyleCnt="4" custScaleX="131374" custScaleY="115856" custLinFactNeighborX="15443" custLinFactNeighborY="-2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024F-2EFF-47D8-A19D-0850FF6F5C9C}" type="pres">
      <dgm:prSet presAssocID="{2AE56DB6-C6F3-49F9-84E4-E4C31D1F333C}" presName="invisiNode" presStyleLbl="node1" presStyleIdx="0" presStyleCnt="4"/>
      <dgm:spPr/>
    </dgm:pt>
    <dgm:pt modelId="{F75F68E8-191E-4FE2-9C99-DD472B608951}" type="pres">
      <dgm:prSet presAssocID="{2AE56DB6-C6F3-49F9-84E4-E4C31D1F333C}" presName="imagNode" presStyleLbl="fgImgPlace1" presStyleIdx="0" presStyleCnt="4" custScaleX="133976" custScaleY="80463" custLinFactNeighborX="16744" custLinFactNeighborY="-946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31F724D4-438C-4C63-B5D0-7567E84A9D01}" type="pres">
      <dgm:prSet presAssocID="{9CACB14F-C5AD-4CF8-8675-92BCCF8007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763B87-DE46-409D-8C63-FA0C84191E05}" type="pres">
      <dgm:prSet presAssocID="{A6654DAA-63CA-4A94-8453-4035FC976E87}" presName="compNode" presStyleCnt="0"/>
      <dgm:spPr/>
    </dgm:pt>
    <dgm:pt modelId="{9C8E098A-520D-4069-A502-BB0D6A53A99E}" type="pres">
      <dgm:prSet presAssocID="{A6654DAA-63CA-4A94-8453-4035FC976E87}" presName="node" presStyleLbl="node1" presStyleIdx="1" presStyleCnt="4" custScaleX="130425" custScaleY="113124" custLinFactNeighborX="13928" custLinFactNeighborY="-4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A00A-5D0C-467F-9C19-57191F4D3AD7}" type="pres">
      <dgm:prSet presAssocID="{A6654DAA-63CA-4A94-8453-4035FC976E87}" presName="invisiNode" presStyleLbl="node1" presStyleIdx="1" presStyleCnt="4"/>
      <dgm:spPr/>
    </dgm:pt>
    <dgm:pt modelId="{BC272946-5801-45AF-90F9-8A634DB15C5B}" type="pres">
      <dgm:prSet presAssocID="{A6654DAA-63CA-4A94-8453-4035FC976E87}" presName="imagNode" presStyleLbl="fgImgPlace1" presStyleIdx="1" presStyleCnt="4" custScaleX="132395" custScaleY="78254" custLinFactNeighborX="14913" custLinFactNeighborY="-1170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A5881CDD-9AE2-4DF5-AEF6-985CDDEB2FD5}" type="pres">
      <dgm:prSet presAssocID="{57674F26-A348-47F1-8878-B80AA24BB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A7F3BC-7989-4FAB-9B0B-64CE046D0799}" type="pres">
      <dgm:prSet presAssocID="{DBE3B0CD-DC7D-4ABC-97D3-28E9FDA0A34C}" presName="compNode" presStyleCnt="0"/>
      <dgm:spPr/>
    </dgm:pt>
    <dgm:pt modelId="{BABB3128-9D9D-4886-9DA1-CF23B8B826A6}" type="pres">
      <dgm:prSet presAssocID="{DBE3B0CD-DC7D-4ABC-97D3-28E9FDA0A34C}" presName="node" presStyleLbl="node1" presStyleIdx="2" presStyleCnt="4" custScaleX="135390" custScaleY="113146" custLinFactNeighborX="5778" custLinFactNeighborY="-4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3F366-9091-43B3-BD05-6D1CC19F31DA}" type="pres">
      <dgm:prSet presAssocID="{DBE3B0CD-DC7D-4ABC-97D3-28E9FDA0A34C}" presName="invisiNode" presStyleLbl="node1" presStyleIdx="2" presStyleCnt="4"/>
      <dgm:spPr/>
    </dgm:pt>
    <dgm:pt modelId="{94D84532-6F91-43D2-AB05-42B4797EA597}" type="pres">
      <dgm:prSet presAssocID="{DBE3B0CD-DC7D-4ABC-97D3-28E9FDA0A34C}" presName="imagNode" presStyleLbl="fgImgPlace1" presStyleIdx="2" presStyleCnt="4" custScaleX="132757" custScaleY="77874" custLinFactNeighborX="13346" custLinFactNeighborY="-11884"/>
      <dgm:spPr>
        <a:blipFill rotWithShape="0">
          <a:blip xmlns:r="http://schemas.openxmlformats.org/officeDocument/2006/relationships" r:embed="rId3">
            <a:lum bright="10000"/>
          </a:blip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  <dgm:pt modelId="{AB9927C0-C3EA-443D-8C3B-62B696F555BD}" type="pres">
      <dgm:prSet presAssocID="{6F1A7520-6921-4269-A423-63ABF79FE2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EE48EB-299A-4D6B-8106-57B382FB071A}" type="pres">
      <dgm:prSet presAssocID="{389865FA-9986-469E-AA76-AB62E4065750}" presName="compNode" presStyleCnt="0"/>
      <dgm:spPr/>
    </dgm:pt>
    <dgm:pt modelId="{84E39E2C-D27A-4D90-9E0A-6BC21215BAAC}" type="pres">
      <dgm:prSet presAssocID="{389865FA-9986-469E-AA76-AB62E4065750}" presName="node" presStyleLbl="node1" presStyleIdx="3" presStyleCnt="4" custScaleX="134769" custScaleY="113146" custLinFactNeighborX="2533" custLinFactNeighborY="-4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543BD-9AC1-4BA0-B0E7-907E0A93E568}" type="pres">
      <dgm:prSet presAssocID="{389865FA-9986-469E-AA76-AB62E4065750}" presName="invisiNode" presStyleLbl="node1" presStyleIdx="3" presStyleCnt="4"/>
      <dgm:spPr/>
    </dgm:pt>
    <dgm:pt modelId="{2DE17D04-D1ED-4656-BB64-CF9381375AB1}" type="pres">
      <dgm:prSet presAssocID="{389865FA-9986-469E-AA76-AB62E4065750}" presName="imagNode" presStyleLbl="fgImgPlace1" presStyleIdx="3" presStyleCnt="4" custScaleX="121703" custScaleY="76612" custLinFactNeighborX="9061" custLinFactNeighborY="-12515"/>
      <dgm:spPr>
        <a:blipFill rotWithShape="0">
          <a:blip xmlns:r="http://schemas.openxmlformats.org/officeDocument/2006/relationships" r:embed="rId4">
            <a:lum bright="8000"/>
          </a:blip>
          <a:stretch>
            <a:fillRect/>
          </a:stretch>
        </a:blipFill>
        <a:effectLst>
          <a:softEdge rad="63500"/>
        </a:effectLst>
      </dgm:spPr>
      <dgm:t>
        <a:bodyPr/>
        <a:lstStyle/>
        <a:p>
          <a:endParaRPr lang="ru-RU"/>
        </a:p>
      </dgm:t>
    </dgm:pt>
  </dgm:ptLst>
  <dgm:cxnLst>
    <dgm:cxn modelId="{62509373-ED0D-473D-9921-01431C2B939A}" srcId="{90B2D0EA-0831-411B-9483-1343386359F0}" destId="{2AE56DB6-C6F3-49F9-84E4-E4C31D1F333C}" srcOrd="0" destOrd="0" parTransId="{C65DD09E-947E-41C2-8282-F156D95EFB71}" sibTransId="{9CACB14F-C5AD-4CF8-8675-92BCCF80078F}"/>
    <dgm:cxn modelId="{33F10C8D-1278-4201-8E6A-ED9EFC14E3FC}" type="presOf" srcId="{2AE56DB6-C6F3-49F9-84E4-E4C31D1F333C}" destId="{441EAAD9-4680-4612-94D3-5EE30A7678B4}" srcOrd="0" destOrd="0" presId="urn:microsoft.com/office/officeart/2005/8/layout/pList2"/>
    <dgm:cxn modelId="{5F3D985A-D27D-4C1A-B14F-A47E484DD657}" type="presOf" srcId="{9CACB14F-C5AD-4CF8-8675-92BCCF80078F}" destId="{31F724D4-438C-4C63-B5D0-7567E84A9D01}" srcOrd="0" destOrd="0" presId="urn:microsoft.com/office/officeart/2005/8/layout/pList2"/>
    <dgm:cxn modelId="{8C4F4A1F-5A31-4DC7-BE54-FB00B919B425}" srcId="{90B2D0EA-0831-411B-9483-1343386359F0}" destId="{DBE3B0CD-DC7D-4ABC-97D3-28E9FDA0A34C}" srcOrd="2" destOrd="0" parTransId="{CF38D8AF-8481-4A38-9427-B1E006C3FFF3}" sibTransId="{6F1A7520-6921-4269-A423-63ABF79FE2CB}"/>
    <dgm:cxn modelId="{85732A52-19D7-46D5-AB3C-CC863AAF02F3}" srcId="{90B2D0EA-0831-411B-9483-1343386359F0}" destId="{389865FA-9986-469E-AA76-AB62E4065750}" srcOrd="3" destOrd="0" parTransId="{15C03012-B95C-4706-A069-48B8F67DC367}" sibTransId="{B225974E-665F-4F96-830E-140A6CE5D8B4}"/>
    <dgm:cxn modelId="{289CF61A-BE4C-4EFD-B8AC-318F16612473}" type="presOf" srcId="{57674F26-A348-47F1-8878-B80AA24BB370}" destId="{A5881CDD-9AE2-4DF5-AEF6-985CDDEB2FD5}" srcOrd="0" destOrd="0" presId="urn:microsoft.com/office/officeart/2005/8/layout/pList2"/>
    <dgm:cxn modelId="{A10C2D1B-C507-43BE-BB81-5BF2D14C08AE}" type="presOf" srcId="{90B2D0EA-0831-411B-9483-1343386359F0}" destId="{5B9777A2-8ABD-4470-BFD8-4411CC2CFE7A}" srcOrd="0" destOrd="0" presId="urn:microsoft.com/office/officeart/2005/8/layout/pList2"/>
    <dgm:cxn modelId="{FD25151B-15AB-40C0-8404-1390ABD2258F}" type="presOf" srcId="{389865FA-9986-469E-AA76-AB62E4065750}" destId="{84E39E2C-D27A-4D90-9E0A-6BC21215BAAC}" srcOrd="0" destOrd="0" presId="urn:microsoft.com/office/officeart/2005/8/layout/pList2"/>
    <dgm:cxn modelId="{07E2DBDD-63E7-4628-A76F-4B6C7E75CF31}" srcId="{90B2D0EA-0831-411B-9483-1343386359F0}" destId="{A6654DAA-63CA-4A94-8453-4035FC976E87}" srcOrd="1" destOrd="0" parTransId="{9778815A-D4D4-41C0-822E-5E2852D7AA3C}" sibTransId="{57674F26-A348-47F1-8878-B80AA24BB370}"/>
    <dgm:cxn modelId="{20702D85-5FC3-41B0-A33F-51D250C36942}" type="presOf" srcId="{DBE3B0CD-DC7D-4ABC-97D3-28E9FDA0A34C}" destId="{BABB3128-9D9D-4886-9DA1-CF23B8B826A6}" srcOrd="0" destOrd="0" presId="urn:microsoft.com/office/officeart/2005/8/layout/pList2"/>
    <dgm:cxn modelId="{6ED69828-7875-4C8D-A57B-1DE05F9452BD}" type="presOf" srcId="{6F1A7520-6921-4269-A423-63ABF79FE2CB}" destId="{AB9927C0-C3EA-443D-8C3B-62B696F555BD}" srcOrd="0" destOrd="0" presId="urn:microsoft.com/office/officeart/2005/8/layout/pList2"/>
    <dgm:cxn modelId="{146773F2-94EA-4915-88F9-5FB7A5559C80}" type="presOf" srcId="{A6654DAA-63CA-4A94-8453-4035FC976E87}" destId="{9C8E098A-520D-4069-A502-BB0D6A53A99E}" srcOrd="0" destOrd="0" presId="urn:microsoft.com/office/officeart/2005/8/layout/pList2"/>
    <dgm:cxn modelId="{6FF4E791-818D-4D43-A3F2-EE5C01379172}" type="presParOf" srcId="{5B9777A2-8ABD-4470-BFD8-4411CC2CFE7A}" destId="{754E1798-608D-4769-964E-48DF0333D0EF}" srcOrd="0" destOrd="0" presId="urn:microsoft.com/office/officeart/2005/8/layout/pList2"/>
    <dgm:cxn modelId="{0C538661-9CFE-4097-919B-A518641BF596}" type="presParOf" srcId="{5B9777A2-8ABD-4470-BFD8-4411CC2CFE7A}" destId="{1CC4E739-8A16-447B-BDCD-4F92CD69E318}" srcOrd="1" destOrd="0" presId="urn:microsoft.com/office/officeart/2005/8/layout/pList2"/>
    <dgm:cxn modelId="{83A5F4E8-FDA2-4E61-9BE0-C984CD324CD5}" type="presParOf" srcId="{1CC4E739-8A16-447B-BDCD-4F92CD69E318}" destId="{8C2D0AB1-E266-4194-9A6B-8519A26CB94F}" srcOrd="0" destOrd="0" presId="urn:microsoft.com/office/officeart/2005/8/layout/pList2"/>
    <dgm:cxn modelId="{9EE4C7AF-C7A4-4D68-B065-B30C8D11E90F}" type="presParOf" srcId="{8C2D0AB1-E266-4194-9A6B-8519A26CB94F}" destId="{441EAAD9-4680-4612-94D3-5EE30A7678B4}" srcOrd="0" destOrd="0" presId="urn:microsoft.com/office/officeart/2005/8/layout/pList2"/>
    <dgm:cxn modelId="{21B4B9DB-EDFD-4115-AF87-7C143FBA9207}" type="presParOf" srcId="{8C2D0AB1-E266-4194-9A6B-8519A26CB94F}" destId="{0730024F-2EFF-47D8-A19D-0850FF6F5C9C}" srcOrd="1" destOrd="0" presId="urn:microsoft.com/office/officeart/2005/8/layout/pList2"/>
    <dgm:cxn modelId="{9F8ADD89-E655-4E0C-9A4B-2FA10CD2AA85}" type="presParOf" srcId="{8C2D0AB1-E266-4194-9A6B-8519A26CB94F}" destId="{F75F68E8-191E-4FE2-9C99-DD472B608951}" srcOrd="2" destOrd="0" presId="urn:microsoft.com/office/officeart/2005/8/layout/pList2"/>
    <dgm:cxn modelId="{0235C853-DD53-41EB-B1EB-E8A5373AB4BE}" type="presParOf" srcId="{1CC4E739-8A16-447B-BDCD-4F92CD69E318}" destId="{31F724D4-438C-4C63-B5D0-7567E84A9D01}" srcOrd="1" destOrd="0" presId="urn:microsoft.com/office/officeart/2005/8/layout/pList2"/>
    <dgm:cxn modelId="{0ADFAA0A-ACEA-4AE5-8688-DF43A89747D9}" type="presParOf" srcId="{1CC4E739-8A16-447B-BDCD-4F92CD69E318}" destId="{22763B87-DE46-409D-8C63-FA0C84191E05}" srcOrd="2" destOrd="0" presId="urn:microsoft.com/office/officeart/2005/8/layout/pList2"/>
    <dgm:cxn modelId="{3F09B4B0-B764-42E9-A0B5-F643C1468322}" type="presParOf" srcId="{22763B87-DE46-409D-8C63-FA0C84191E05}" destId="{9C8E098A-520D-4069-A502-BB0D6A53A99E}" srcOrd="0" destOrd="0" presId="urn:microsoft.com/office/officeart/2005/8/layout/pList2"/>
    <dgm:cxn modelId="{515A56BB-16D6-426F-93D7-37B317CFA9D7}" type="presParOf" srcId="{22763B87-DE46-409D-8C63-FA0C84191E05}" destId="{DFE3A00A-5D0C-467F-9C19-57191F4D3AD7}" srcOrd="1" destOrd="0" presId="urn:microsoft.com/office/officeart/2005/8/layout/pList2"/>
    <dgm:cxn modelId="{77B5D23B-61C3-4E02-9AD4-5415DF585E02}" type="presParOf" srcId="{22763B87-DE46-409D-8C63-FA0C84191E05}" destId="{BC272946-5801-45AF-90F9-8A634DB15C5B}" srcOrd="2" destOrd="0" presId="urn:microsoft.com/office/officeart/2005/8/layout/pList2"/>
    <dgm:cxn modelId="{A06956AA-752A-4505-A41E-B598D648EA0C}" type="presParOf" srcId="{1CC4E739-8A16-447B-BDCD-4F92CD69E318}" destId="{A5881CDD-9AE2-4DF5-AEF6-985CDDEB2FD5}" srcOrd="3" destOrd="0" presId="urn:microsoft.com/office/officeart/2005/8/layout/pList2"/>
    <dgm:cxn modelId="{95E42491-83BD-4477-A5D4-4AD51DFF8262}" type="presParOf" srcId="{1CC4E739-8A16-447B-BDCD-4F92CD69E318}" destId="{02A7F3BC-7989-4FAB-9B0B-64CE046D0799}" srcOrd="4" destOrd="0" presId="urn:microsoft.com/office/officeart/2005/8/layout/pList2"/>
    <dgm:cxn modelId="{F87898A2-8A83-49C2-8743-9AC8A698524A}" type="presParOf" srcId="{02A7F3BC-7989-4FAB-9B0B-64CE046D0799}" destId="{BABB3128-9D9D-4886-9DA1-CF23B8B826A6}" srcOrd="0" destOrd="0" presId="urn:microsoft.com/office/officeart/2005/8/layout/pList2"/>
    <dgm:cxn modelId="{FA851729-DE28-4DBC-A906-D8E561A932E3}" type="presParOf" srcId="{02A7F3BC-7989-4FAB-9B0B-64CE046D0799}" destId="{C303F366-9091-43B3-BD05-6D1CC19F31DA}" srcOrd="1" destOrd="0" presId="urn:microsoft.com/office/officeart/2005/8/layout/pList2"/>
    <dgm:cxn modelId="{7D24C515-1037-4E25-A699-EFB9CBC609B6}" type="presParOf" srcId="{02A7F3BC-7989-4FAB-9B0B-64CE046D0799}" destId="{94D84532-6F91-43D2-AB05-42B4797EA597}" srcOrd="2" destOrd="0" presId="urn:microsoft.com/office/officeart/2005/8/layout/pList2"/>
    <dgm:cxn modelId="{D4F1C889-A37E-4BF0-ADB6-27145500B985}" type="presParOf" srcId="{1CC4E739-8A16-447B-BDCD-4F92CD69E318}" destId="{AB9927C0-C3EA-443D-8C3B-62B696F555BD}" srcOrd="5" destOrd="0" presId="urn:microsoft.com/office/officeart/2005/8/layout/pList2"/>
    <dgm:cxn modelId="{A403433D-AD99-48B6-91EB-EA193482CE01}" type="presParOf" srcId="{1CC4E739-8A16-447B-BDCD-4F92CD69E318}" destId="{01EE48EB-299A-4D6B-8106-57B382FB071A}" srcOrd="6" destOrd="0" presId="urn:microsoft.com/office/officeart/2005/8/layout/pList2"/>
    <dgm:cxn modelId="{906672B0-194B-4351-88AC-7AF24E33A6D6}" type="presParOf" srcId="{01EE48EB-299A-4D6B-8106-57B382FB071A}" destId="{84E39E2C-D27A-4D90-9E0A-6BC21215BAAC}" srcOrd="0" destOrd="0" presId="urn:microsoft.com/office/officeart/2005/8/layout/pList2"/>
    <dgm:cxn modelId="{D03CD29C-0D69-49A4-8063-294C02A01CF3}" type="presParOf" srcId="{01EE48EB-299A-4D6B-8106-57B382FB071A}" destId="{904543BD-9AC1-4BA0-B0E7-907E0A93E568}" srcOrd="1" destOrd="0" presId="urn:microsoft.com/office/officeart/2005/8/layout/pList2"/>
    <dgm:cxn modelId="{9683657F-D50D-4DC0-BD07-3319E777D876}" type="presParOf" srcId="{01EE48EB-299A-4D6B-8106-57B382FB071A}" destId="{2DE17D04-D1ED-4656-BB64-CF9381375AB1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AF4770-C9F8-4F71-B84E-7DC8AD85C6C0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softEdge rad="317500"/>
        </a:effectLst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полномочий  и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обеспечение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деятельности комиссий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делам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несовершеннолетних: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2021г. – 679,4 тыс. руб.;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2022г. – 685,8 тыс. руб.;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2023г. – 692,4 тыс. руб. </a:t>
          </a: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1FE95E5E-7A0F-488F-A5B0-8580B637226E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softEdge rad="317500"/>
        </a:effectLst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госгарантий прав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получение общедоступного и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бесплатного  дошкольного,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начального общего и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среднего общего образования: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2021г. – 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415 454,5 тыс. руб. 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год</a:t>
          </a:r>
          <a:endParaRPr lang="ru-RU" sz="1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3FC4A5-3999-4785-9695-0F71AEDA1DB6}" type="parTrans" cxnId="{E3CB9249-A45B-4D97-9EA5-CA745BD0C602}">
      <dgm:prSet/>
      <dgm:spPr/>
      <dgm:t>
        <a:bodyPr/>
        <a:lstStyle/>
        <a:p>
          <a:endParaRPr lang="ru-RU"/>
        </a:p>
      </dgm:t>
    </dgm:pt>
    <dgm:pt modelId="{1390FDD5-CF98-4E8D-A129-E8A78258E6E2}" type="sibTrans" cxnId="{E3CB9249-A45B-4D97-9EA5-CA745BD0C602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2" custScaleX="128728" custScaleY="126026" custLinFactNeighborX="5180" custLinFactNeighborY="2841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317500"/>
        </a:effectLst>
      </dgm:spPr>
    </dgm:pt>
    <dgm:pt modelId="{C9371032-ECC9-4890-8421-363D93497083}" type="pres">
      <dgm:prSet presAssocID="{96AF4770-C9F8-4F71-B84E-7DC8AD85C6C0}" presName="txShp" presStyleLbl="node1" presStyleIdx="0" presStyleCnt="2" custScaleX="97887" custScaleY="133961" custLinFactNeighborX="3022" custLinFactNeighborY="-1001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BA4D2C6D-C4AF-47B2-BA9C-8B26FC8608DF}" type="pres">
      <dgm:prSet presAssocID="{46917B3E-06C6-4647-B736-D7200D84C559}" presName="spacing" presStyleCnt="0"/>
      <dgm:spPr/>
    </dgm:pt>
    <dgm:pt modelId="{F474C44A-AF56-47AA-A224-5C8D126D69EC}" type="pres">
      <dgm:prSet presAssocID="{1FE95E5E-7A0F-488F-A5B0-8580B637226E}" presName="composite" presStyleCnt="0"/>
      <dgm:spPr/>
    </dgm:pt>
    <dgm:pt modelId="{91691AA4-46AA-4E56-B12B-56206B52D54C}" type="pres">
      <dgm:prSet presAssocID="{1FE95E5E-7A0F-488F-A5B0-8580B637226E}" presName="imgShp" presStyleLbl="fgImgPlace1" presStyleIdx="1" presStyleCnt="2" custScaleX="130642" custScaleY="127458" custLinFactNeighborX="7893" custLinFactNeighborY="50400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317500"/>
        </a:effectLst>
      </dgm:spPr>
    </dgm:pt>
    <dgm:pt modelId="{B97C03AE-4B54-49CA-A059-FB48FFC232F5}" type="pres">
      <dgm:prSet presAssocID="{1FE95E5E-7A0F-488F-A5B0-8580B637226E}" presName="txShp" presStyleLbl="node1" presStyleIdx="1" presStyleCnt="2" custScaleX="111451" custScaleY="138825" custLinFactNeighborX="5164" custLinFactNeighborY="-44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E3CB9249-A45B-4D97-9EA5-CA745BD0C602}" srcId="{59C3E1E0-D7B5-43E6-8624-641AFCD72482}" destId="{1FE95E5E-7A0F-488F-A5B0-8580B637226E}" srcOrd="1" destOrd="0" parTransId="{523FC4A5-3999-4785-9695-0F71AEDA1DB6}" sibTransId="{1390FDD5-CF98-4E8D-A129-E8A78258E6E2}"/>
    <dgm:cxn modelId="{BBC3706D-A624-4F6A-8FD7-EA7FD699816A}" type="presOf" srcId="{96AF4770-C9F8-4F71-B84E-7DC8AD85C6C0}" destId="{C9371032-ECC9-4890-8421-363D93497083}" srcOrd="0" destOrd="0" presId="urn:microsoft.com/office/officeart/2005/8/layout/vList3"/>
    <dgm:cxn modelId="{A7150579-DE55-410A-B25E-130A4DB7DDD2}" type="presOf" srcId="{59C3E1E0-D7B5-43E6-8624-641AFCD72482}" destId="{38D1A383-1998-41C8-8F92-4354BE64A449}" srcOrd="0" destOrd="0" presId="urn:microsoft.com/office/officeart/2005/8/layout/vList3"/>
    <dgm:cxn modelId="{26EC561D-4698-4437-A3D1-E148406940CD}" type="presOf" srcId="{1FE95E5E-7A0F-488F-A5B0-8580B637226E}" destId="{B97C03AE-4B54-49CA-A059-FB48FFC232F5}" srcOrd="0" destOrd="0" presId="urn:microsoft.com/office/officeart/2005/8/layout/vList3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9073E429-DC63-4901-BE24-828E0CCCE2F0}" type="presParOf" srcId="{38D1A383-1998-41C8-8F92-4354BE64A449}" destId="{970EDD04-AEEB-4596-A090-5374192EE6DC}" srcOrd="0" destOrd="0" presId="urn:microsoft.com/office/officeart/2005/8/layout/vList3"/>
    <dgm:cxn modelId="{58291C90-B0B2-4957-A2C8-862883E8FA30}" type="presParOf" srcId="{970EDD04-AEEB-4596-A090-5374192EE6DC}" destId="{4A09437C-5787-411C-B22F-4262A302E0E9}" srcOrd="0" destOrd="0" presId="urn:microsoft.com/office/officeart/2005/8/layout/vList3"/>
    <dgm:cxn modelId="{24DA97F4-ECB7-407B-B196-E5DFA5C14E8A}" type="presParOf" srcId="{970EDD04-AEEB-4596-A090-5374192EE6DC}" destId="{C9371032-ECC9-4890-8421-363D93497083}" srcOrd="1" destOrd="0" presId="urn:microsoft.com/office/officeart/2005/8/layout/vList3"/>
    <dgm:cxn modelId="{17DEFDA5-472D-4CC5-B47E-4D0B41702F9B}" type="presParOf" srcId="{38D1A383-1998-41C8-8F92-4354BE64A449}" destId="{BA4D2C6D-C4AF-47B2-BA9C-8B26FC8608DF}" srcOrd="1" destOrd="0" presId="urn:microsoft.com/office/officeart/2005/8/layout/vList3"/>
    <dgm:cxn modelId="{89E531DC-2900-4A31-B8A7-85FA7141608F}" type="presParOf" srcId="{38D1A383-1998-41C8-8F92-4354BE64A449}" destId="{F474C44A-AF56-47AA-A224-5C8D126D69EC}" srcOrd="2" destOrd="0" presId="urn:microsoft.com/office/officeart/2005/8/layout/vList3"/>
    <dgm:cxn modelId="{ECB9CB6C-FD6A-4AA9-9355-3CD81CE61DB6}" type="presParOf" srcId="{F474C44A-AF56-47AA-A224-5C8D126D69EC}" destId="{91691AA4-46AA-4E56-B12B-56206B52D54C}" srcOrd="0" destOrd="0" presId="urn:microsoft.com/office/officeart/2005/8/layout/vList3"/>
    <dgm:cxn modelId="{DBC38516-A5E3-44E2-8B66-4B0C4203B795}" type="presParOf" srcId="{F474C44A-AF56-47AA-A224-5C8D126D69EC}" destId="{B97C03AE-4B54-49CA-A059-FB48FFC232F5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AF4770-C9F8-4F71-B84E-7DC8AD85C6C0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softEdge rad="317500"/>
        </a:effectLst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административных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комиссий и определение перечня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должностных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лиц, уполномоченных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составлять протоколы об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административных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правонарушениях: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2021г. – 266,5 тыс. руб.;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2022г. – 269 тыс. руб.;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2023г. – 271,5 тыс. руб.</a:t>
          </a:r>
          <a:endParaRPr lang="ru-RU" sz="1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9D921510-A39A-4F04-A236-4AAA99AC719C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softEdge rad="317500"/>
        </a:effectLst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Всероссийской переписи </a:t>
          </a:r>
        </a:p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населения: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2021г. – 946,9 тыс. руб. </a:t>
          </a:r>
        </a:p>
      </dgm:t>
    </dgm:pt>
    <dgm:pt modelId="{96DE77ED-0138-4D95-B0B6-967B39154A10}" type="parTrans" cxnId="{BAFEF4E8-C043-4C4D-AF3E-DAEEA2142476}">
      <dgm:prSet/>
      <dgm:spPr/>
      <dgm:t>
        <a:bodyPr/>
        <a:lstStyle/>
        <a:p>
          <a:endParaRPr lang="ru-RU"/>
        </a:p>
      </dgm:t>
    </dgm:pt>
    <dgm:pt modelId="{A8D475AA-38E2-455F-A0E5-73974D3780A2}" type="sibTrans" cxnId="{BAFEF4E8-C043-4C4D-AF3E-DAEEA2142476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2" custScaleX="134781" custScaleY="134872" custLinFactNeighborX="-7515" custLinFactNeighborY="1142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317500"/>
        </a:effectLst>
      </dgm:spPr>
    </dgm:pt>
    <dgm:pt modelId="{C9371032-ECC9-4890-8421-363D93497083}" type="pres">
      <dgm:prSet presAssocID="{96AF4770-C9F8-4F71-B84E-7DC8AD85C6C0}" presName="txShp" presStyleLbl="node1" presStyleIdx="0" presStyleCnt="2" custScaleX="117793" custScaleY="146414" custLinFactNeighborX="3423" custLinFactNeighborY="-1594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BA4D2C6D-C4AF-47B2-BA9C-8B26FC8608DF}" type="pres">
      <dgm:prSet presAssocID="{46917B3E-06C6-4647-B736-D7200D84C559}" presName="spacing" presStyleCnt="0"/>
      <dgm:spPr/>
    </dgm:pt>
    <dgm:pt modelId="{0893B40A-F469-4181-BD73-8BB9F00FF517}" type="pres">
      <dgm:prSet presAssocID="{9D921510-A39A-4F04-A236-4AAA99AC719C}" presName="composite" presStyleCnt="0"/>
      <dgm:spPr/>
    </dgm:pt>
    <dgm:pt modelId="{EDF23626-1564-45D7-A0A2-C7618CC37857}" type="pres">
      <dgm:prSet presAssocID="{9D921510-A39A-4F04-A236-4AAA99AC719C}" presName="imgShp" presStyleLbl="fgImgPlace1" presStyleIdx="1" presStyleCnt="2" custScaleX="135537" custScaleY="133936" custLinFactNeighborX="-7972" custLinFactNeighborY="34202"/>
      <dgm:spPr>
        <a:blipFill rotWithShape="0">
          <a:blip xmlns:r="http://schemas.openxmlformats.org/officeDocument/2006/relationships" r:embed="rId2">
            <a:lum bright="-14000"/>
          </a:blip>
          <a:stretch>
            <a:fillRect/>
          </a:stretch>
        </a:blipFill>
        <a:effectLst>
          <a:softEdge rad="127000"/>
        </a:effectLst>
      </dgm:spPr>
    </dgm:pt>
    <dgm:pt modelId="{C5ABA077-7DFB-4780-8A9E-10C78B1842FE}" type="pres">
      <dgm:prSet presAssocID="{9D921510-A39A-4F04-A236-4AAA99AC719C}" presName="txShp" presStyleLbl="node1" presStyleIdx="1" presStyleCnt="2" custScaleX="95262" custScaleY="108802" custLinFactNeighborX="2253" custLinFactNeighborY="-333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28421949-11A9-4B64-8E29-9CB26AB1D109}" type="presOf" srcId="{9D921510-A39A-4F04-A236-4AAA99AC719C}" destId="{C5ABA077-7DFB-4780-8A9E-10C78B1842FE}" srcOrd="0" destOrd="0" presId="urn:microsoft.com/office/officeart/2005/8/layout/vList3"/>
    <dgm:cxn modelId="{81BB4BB5-E3F4-42BD-950C-7776F1F88550}" type="presOf" srcId="{59C3E1E0-D7B5-43E6-8624-641AFCD72482}" destId="{38D1A383-1998-41C8-8F92-4354BE64A449}" srcOrd="0" destOrd="0" presId="urn:microsoft.com/office/officeart/2005/8/layout/vList3"/>
    <dgm:cxn modelId="{6D796D6F-3EB5-43D2-8B7B-5E72C3C9E718}" type="presOf" srcId="{96AF4770-C9F8-4F71-B84E-7DC8AD85C6C0}" destId="{C9371032-ECC9-4890-8421-363D93497083}" srcOrd="0" destOrd="0" presId="urn:microsoft.com/office/officeart/2005/8/layout/vList3"/>
    <dgm:cxn modelId="{BAFEF4E8-C043-4C4D-AF3E-DAEEA2142476}" srcId="{59C3E1E0-D7B5-43E6-8624-641AFCD72482}" destId="{9D921510-A39A-4F04-A236-4AAA99AC719C}" srcOrd="1" destOrd="0" parTransId="{96DE77ED-0138-4D95-B0B6-967B39154A10}" sibTransId="{A8D475AA-38E2-455F-A0E5-73974D3780A2}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6B923B74-58BD-465E-8A26-155A5A08BF1C}" type="presParOf" srcId="{38D1A383-1998-41C8-8F92-4354BE64A449}" destId="{970EDD04-AEEB-4596-A090-5374192EE6DC}" srcOrd="0" destOrd="0" presId="urn:microsoft.com/office/officeart/2005/8/layout/vList3"/>
    <dgm:cxn modelId="{8EA1E957-36C8-4D11-9490-E1B0B93572E8}" type="presParOf" srcId="{970EDD04-AEEB-4596-A090-5374192EE6DC}" destId="{4A09437C-5787-411C-B22F-4262A302E0E9}" srcOrd="0" destOrd="0" presId="urn:microsoft.com/office/officeart/2005/8/layout/vList3"/>
    <dgm:cxn modelId="{4640058B-0048-4585-B053-3ADACEEBF755}" type="presParOf" srcId="{970EDD04-AEEB-4596-A090-5374192EE6DC}" destId="{C9371032-ECC9-4890-8421-363D93497083}" srcOrd="1" destOrd="0" presId="urn:microsoft.com/office/officeart/2005/8/layout/vList3"/>
    <dgm:cxn modelId="{04143BF7-F9F3-43E9-9DBD-779B8A790402}" type="presParOf" srcId="{38D1A383-1998-41C8-8F92-4354BE64A449}" destId="{BA4D2C6D-C4AF-47B2-BA9C-8B26FC8608DF}" srcOrd="1" destOrd="0" presId="urn:microsoft.com/office/officeart/2005/8/layout/vList3"/>
    <dgm:cxn modelId="{F104B2B6-DBA9-46E6-8206-3E8686A5A4A6}" type="presParOf" srcId="{38D1A383-1998-41C8-8F92-4354BE64A449}" destId="{0893B40A-F469-4181-BD73-8BB9F00FF517}" srcOrd="2" destOrd="0" presId="urn:microsoft.com/office/officeart/2005/8/layout/vList3"/>
    <dgm:cxn modelId="{804F4A70-5C84-4ABA-A283-43227CE4E03D}" type="presParOf" srcId="{0893B40A-F469-4181-BD73-8BB9F00FF517}" destId="{EDF23626-1564-45D7-A0A2-C7618CC37857}" srcOrd="0" destOrd="0" presId="urn:microsoft.com/office/officeart/2005/8/layout/vList3"/>
    <dgm:cxn modelId="{F92B0C4C-551A-438A-8B63-2100C67F5805}" type="presParOf" srcId="{0893B40A-F469-4181-BD73-8BB9F00FF517}" destId="{C5ABA077-7DFB-4780-8A9E-10C78B1842F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0.82995</cdr:y>
    </cdr:from>
    <cdr:to>
      <cdr:x>0.55556</cdr:x>
      <cdr:y>0.8863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42942" y="4532330"/>
          <a:ext cx="3643370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/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rPr>
            <a:t>объем отгруженной продукции , %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ea typeface="Segoe UI Black" pitchFamily="34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ECCA6-AD19-4337-AADC-E69145FEB77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1A06D-2E27-464A-A4F7-1FC5D023E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7FB7C-985B-4EF6-8D4A-F61BF2A9175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3D5E1-8A00-4CD8-8758-D5A92C3D716E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A06D-2E27-464A-A4F7-1FC5D023E5B9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5F1C-9E3C-4CE4-87CB-C489B577EBC7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244F00-399E-4BDC-A0ED-99C9ECE0F0D7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10.jpeg"/><Relationship Id="rId9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Colors" Target="../diagrams/colors7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7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643438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142984"/>
            <a:ext cx="6929486" cy="5000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Бюджет для граждан </a:t>
            </a:r>
            <a:r>
              <a:rPr lang="ru-RU" sz="2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2021-2023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770" name="AutoShape 2" descr="https://storage.myseldon.com/news_pict_31/3147659875DBEECB522CFC2AAC2D66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9"/>
            <a:ext cx="6357982" cy="3929090"/>
          </a:xfrm>
          <a:prstGeom prst="rect">
            <a:avLst/>
          </a:prstGeom>
          <a:noFill/>
          <a:ln w="76200" cap="rnd">
            <a:noFill/>
            <a:round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  <a:softEdge rad="317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5214950"/>
            <a:ext cx="6072230" cy="928694"/>
          </a:xfrm>
          <a:prstGeom prst="rect">
            <a:avLst/>
          </a:prstGeom>
          <a:solidFill>
            <a:schemeClr val="bg1">
              <a:alpha val="68000"/>
            </a:schemeClr>
          </a:solidFill>
          <a:ln w="76200">
            <a:noFill/>
          </a:ln>
          <a:effectLst>
            <a:outerShdw blurRad="50800" dist="50800" dir="5400000" algn="ctr" rotWithShape="0">
              <a:schemeClr val="bg1"/>
            </a:outerShdw>
            <a:softEdge rad="3175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К проекту решения ржевской городской думы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«О Бюджете муниципального образования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тверской области города ржев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на </a:t>
            </a:r>
            <a:r>
              <a:rPr lang="ru-RU" sz="1400" b="1" cap="all" baseline="0" dirty="0" smtClean="0">
                <a:solidFill>
                  <a:schemeClr val="tx2">
                    <a:lumMod val="50000"/>
                  </a:schemeClr>
                </a:solidFill>
                <a:effectLst>
                  <a:outerShdw blurRad="215900" dist="38100" dir="10200000" sx="19000" sy="19000" algn="tl">
                    <a:srgbClr val="0070C0">
                      <a:alpha val="43000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2021 год и на плановый период 2022-2023 годов»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7072362" cy="10715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Численность населения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1357298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города Ржева на начало 2020 года составила 57 515 чел. Из них: население трудоспособного возраста – 31 438чел. (54,7%), моложе трудоспособного возраста 9 136чел. (15,9%), старше трудоспособного возраста 16 941чел.(29,4%). По данным прогноза социально-экономического развития города Ржева численность населения планируется с ежегодным уменьшением порядка 0,4-0,8%: 2021г. -  56 639 чел, 2022г.- 55 754 чел., 2023г.- 55 000 чел.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105835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j-ea"/>
                <a:cs typeface="+mj-cs"/>
              </a:rPr>
              <a:t>Показатели естественного движения населения, чел.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7436415"/>
              </p:ext>
            </p:extLst>
          </p:nvPr>
        </p:nvGraphicFramePr>
        <p:xfrm>
          <a:off x="1285852" y="3571876"/>
          <a:ext cx="7572428" cy="255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9597"/>
                <a:gridCol w="1414629"/>
                <a:gridCol w="1248202"/>
              </a:tblGrid>
              <a:tr h="604287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</a:p>
                  </a:txBody>
                  <a:tcPr/>
                </a:tc>
              </a:tr>
              <a:tr h="4205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2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Убыло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5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Миграционный прирост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-336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-233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500990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Среднемесячная заработная плата,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прожиточный минимум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1428736"/>
            <a:ext cx="78581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начисленной заработной платы всех работников по крупным и средним предприятиям города Ржева в январе-сентябре 2020 года уменьшился на 0,1 % по сравнению с соответствующим периодом прошлого года и составил 3264,9млн.руб.</a:t>
            </a:r>
            <a:r>
              <a:rPr lang="ru-RU" sz="14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данным прогноза социально-экономического развития города Ржева на 2021-2023г.г. планируется рост </a:t>
            </a:r>
            <a:r>
              <a:rPr lang="ru-RU" sz="14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среднемесячной заработной платы  на уровне 102,3-103,0% ежегодно.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Величина прожиточного минимума за 2 квартал 2020 года  по Тверской области составляет: для трудоспособного населения – 12144,22 руб.; для пенсионеров – 9251,79 руб.;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3286124"/>
            <a:ext cx="40719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rbel" pitchFamily="34" charset="0"/>
                <a:ea typeface="Segoe UI Black" pitchFamily="34" charset="0"/>
                <a:cs typeface="Times New Roman" pitchFamily="18" charset="0"/>
              </a:rPr>
              <a:t>Среднесписочная численность, чел.</a:t>
            </a:r>
            <a:endParaRPr lang="ru-RU" sz="1400" b="1" dirty="0">
              <a:solidFill>
                <a:srgbClr val="002060"/>
              </a:solidFill>
              <a:latin typeface="Corbel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16" y="3286124"/>
            <a:ext cx="3857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a typeface="Segoe UI Black" pitchFamily="34" charset="0"/>
                <a:cs typeface="Times New Roman" pitchFamily="18" charset="0"/>
              </a:rPr>
              <a:t>Среднемесячная заработная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плата, руб.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317864485"/>
              </p:ext>
            </p:extLst>
          </p:nvPr>
        </p:nvGraphicFramePr>
        <p:xfrm>
          <a:off x="1357290" y="3571876"/>
          <a:ext cx="321471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09274973"/>
              </p:ext>
            </p:extLst>
          </p:nvPr>
        </p:nvGraphicFramePr>
        <p:xfrm>
          <a:off x="5000628" y="3643314"/>
          <a:ext cx="371477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572000" y="357166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0298" y="1714488"/>
            <a:ext cx="4857784" cy="250033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Общие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характеристики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2021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2022-202</a:t>
            </a: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3</a:t>
            </a:r>
            <a:r>
              <a:rPr lang="ru-RU" sz="24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s.galagan\Pictures\ne000-0018922_perechen-administratorov-dokhodov-byud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357694"/>
            <a:ext cx="3071834" cy="157162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142976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1000100" y="1285860"/>
          <a:ext cx="785818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28794" y="285728"/>
            <a:ext cx="6786610" cy="100013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Составление проекта бюджета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2021 год и на плановый период</a:t>
            </a:r>
            <a:r>
              <a:rPr lang="ru-RU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2022-2023 годов основано на: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43174" y="5715016"/>
            <a:ext cx="5857916" cy="785818"/>
            <a:chOff x="1938827" y="4217699"/>
            <a:chExt cx="6490856" cy="92583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38827" y="4217699"/>
              <a:ext cx="6490856" cy="925836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  <a:tileRect/>
            </a:grad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167916" y="4289137"/>
              <a:ext cx="5350122" cy="758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0" kern="1200" dirty="0" smtClean="0">
                  <a:solidFill>
                    <a:schemeClr val="tx2">
                      <a:lumMod val="50000"/>
                    </a:schemeClr>
                  </a:solidFill>
                </a:rPr>
                <a:t>Муниципальных программах города Ржева</a:t>
              </a:r>
              <a:endParaRPr lang="ru-RU" sz="1400" b="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9"/>
          <p:cNvGraphicFramePr>
            <a:graphicFrameLocks noGrp="1"/>
          </p:cNvGraphicFramePr>
          <p:nvPr/>
        </p:nvGraphicFramePr>
        <p:xfrm>
          <a:off x="1285852" y="1571612"/>
          <a:ext cx="7286677" cy="4929222"/>
        </p:xfrm>
        <a:graphic>
          <a:graphicData uri="http://schemas.openxmlformats.org/drawingml/2006/table">
            <a:tbl>
              <a:tblPr/>
              <a:tblGrid>
                <a:gridCol w="7286677"/>
              </a:tblGrid>
              <a:tr h="53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54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17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14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34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778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071538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214290"/>
            <a:ext cx="6643734" cy="100013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задачи и приоритетные направления бюджетной политики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2021 год и на плановый период</a:t>
            </a:r>
            <a:r>
              <a:rPr lang="ru-RU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2022-2023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"/>
          <p:cNvGraphicFramePr>
            <a:graphicFrameLocks noGrp="1"/>
          </p:cNvGraphicFramePr>
          <p:nvPr/>
        </p:nvGraphicFramePr>
        <p:xfrm>
          <a:off x="1142976" y="1096230"/>
          <a:ext cx="7786742" cy="5350868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schemeClr val="bg1">
                      <a:alpha val="50000"/>
                    </a:schemeClr>
                  </a:innerShdw>
                </a:effectLst>
              </a:tblPr>
              <a:tblGrid>
                <a:gridCol w="7786742"/>
              </a:tblGrid>
              <a:tr h="4797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38824"/>
                      </a:srgbClr>
                    </a:solidFill>
                  </a:tcPr>
                </a:tc>
              </a:tr>
              <a:tr h="479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38824"/>
                      </a:srgbClr>
                    </a:solidFill>
                  </a:tcPr>
                </a:tc>
              </a:tr>
              <a:tr h="1587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Совершенствование налогового администрирования: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продолжения работы комиссии по укреплению налоговой дисциплины;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повышение собираемости земельного налога и налога на имущество физических лиц за счет совершенствования информационного взаимодействия с федеральной налоговой службой, органами, осуществляющими деятельность в сфере регистрации объектов налогообложения недвижимости;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проведение работы по легализации заработной платы и трудовых отношений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проведения муниципального земельного контроля и работы по выявлению объектов недвижимости, не поставленных на налоговый учет.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38824"/>
                      </a:srgbClr>
                    </a:solidFill>
                  </a:tcPr>
                </a:tc>
              </a:tr>
              <a:tr h="2000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Увеличение доходов от использования и продажи имущества, за счет повышения эффективности управления муниципальной собственностью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принятия мер по повышению эффективности работы муниципальных предприятий;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дальнейшего проведения торгов по предоставлению права на заключение договоров аренды муниципального недвижимого имущества, муниципальных земельных участков и земельных участков, государственная собственность на которые не разграничена;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усиления проверочной работы по выявлению нецелевого, незаконно используемого имущества  и земельных участков, а также неиспользуемых или неэффективно используемых объектов муниципальной собственности;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     проведения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претензионно-исковой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работы.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38824"/>
                      </a:srgbClr>
                    </a:solidFill>
                  </a:tcPr>
                </a:tc>
              </a:tr>
              <a:tr h="55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Повышение эффективности налоговой политики: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Продолжение работы по оптимизации налоговых льгот и освобождений;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Проведение оценки социальной и бюджетной эффективности установленных на местном уровне налоговых расходов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3882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28860" y="214290"/>
            <a:ext cx="6286544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мероприятия по повышению доходов бюджета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endParaRPr kumimoji="0" lang="ru-RU" b="1" i="0" u="none" kern="1200" cap="all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14414" y="7141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142976" y="71414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154"/>
          <p:cNvGraphicFramePr>
            <a:graphicFrameLocks noGrp="1"/>
          </p:cNvGraphicFramePr>
          <p:nvPr/>
        </p:nvGraphicFramePr>
        <p:xfrm>
          <a:off x="1142976" y="857232"/>
          <a:ext cx="7858182" cy="5871692"/>
        </p:xfrm>
        <a:graphic>
          <a:graphicData uri="http://schemas.openxmlformats.org/drawingml/2006/table">
            <a:tbl>
              <a:tblPr/>
              <a:tblGrid>
                <a:gridCol w="2500331"/>
                <a:gridCol w="857255"/>
                <a:gridCol w="1000133"/>
                <a:gridCol w="928694"/>
                <a:gridCol w="857256"/>
                <a:gridCol w="857256"/>
                <a:gridCol w="857257"/>
              </a:tblGrid>
              <a:tr h="49108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2019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Утвержденный план на 2020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(решение Ржевской городской Думы № 23 от 31.12.2019)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2020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(в ред. от 29.10.2020)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2021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2023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51000"/>
                      </a:schemeClr>
                    </a:solidFill>
                  </a:tcPr>
                </a:tc>
              </a:tr>
              <a:tr h="250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Доходы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1 270 437,4</a:t>
                      </a:r>
                    </a:p>
                  </a:txBody>
                  <a:tcPr marL="55052" marR="55052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1 184 218,0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1 302 009,7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1 290 520,4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1 107 932,7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1 115 867,2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Налоговые и неналоговые доходы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498 929,0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533 280,6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538 572,9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533 074,6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519 499,3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510 776,0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994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Налоговые и неналоговые доходы без дополнительного норматива</a:t>
                      </a:r>
                    </a:p>
                  </a:txBody>
                  <a:tcPr marL="0" marR="36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330 291,3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323 712,6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329 004,9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305 073,6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305 194,3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310 411,0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Безвозмездные поступления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771 508,4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650 937,4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763 436,8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757 445,8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588 433,4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605 091,2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076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     Дотации (и субсидии на выравнивание)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10 431,0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5 281,0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     Целевые средства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759 591,4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649 337,4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761 664,9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749 764,8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586 833,4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603 491,2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     Доходы казенных учреждений</a:t>
                      </a:r>
                    </a:p>
                  </a:txBody>
                  <a:tcPr marR="72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1 486,0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1 771,9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2 400,0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Расходы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1 287 301,2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1 204 358,9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1 353 173,4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1 319 495,4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1 073 279,8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1 083 642,2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41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местного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520 805,7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548 304,5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584 105,5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562 183,6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466 199,4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447 404,0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12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областного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729 444,3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641 130,5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720 151,8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705 060,7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561 858,8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578 770,2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96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31 470,3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8 206,9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41 513,1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44 704,1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24 974,6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24 721,0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604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за счет средств предпринимательской деятельности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5 580,9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6 717,0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7 403,0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7 547,0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6 747,0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6 747,0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           условно-утвержденные расходы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13 500,0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26 000,0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Дефицит (-) Профицит (+)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-16863,8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-20 140,9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-51 163,7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-28 975,0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34 652,9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32 225,0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41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%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1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500042"/>
            <a:ext cx="12858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142852"/>
            <a:ext cx="5857916" cy="642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параметры бюджета города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В 2019-2020 годах и на </a:t>
            </a:r>
            <a:r>
              <a:rPr lang="ru-RU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2021-2023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071538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928670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357290" y="857232"/>
          <a:ext cx="764386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285728"/>
            <a:ext cx="6429420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Основные параметры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2019-2023 годах</a:t>
            </a:r>
            <a:endParaRPr lang="ru-RU" sz="1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500562" y="285728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0298" y="1357298"/>
            <a:ext cx="4857784" cy="257176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Доходы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2021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2022-2023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s.galagan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3385364" cy="20570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isometricOffAxis1Top"/>
            <a:lightRig rig="threePt" dir="t"/>
          </a:scene3d>
          <a:sp3d>
            <a:bevelT w="101600" h="323850" prst="riblet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143240" y="642918"/>
            <a:ext cx="4214842" cy="35719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формируются в соответствии с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4" name="Picture 20" descr="130934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9923028">
            <a:off x="1660634" y="1629397"/>
            <a:ext cx="1825248" cy="14438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Picture 25" descr="aSANT4GJpNU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9639580">
            <a:off x="4244466" y="1447925"/>
            <a:ext cx="1815272" cy="14359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6" name="Picture 26" descr="21967_227x227"/>
          <p:cNvPicPr>
            <a:picLocks noChangeAspect="1" noChangeArrowheads="1"/>
          </p:cNvPicPr>
          <p:nvPr/>
        </p:nvPicPr>
        <p:blipFill>
          <a:blip r:embed="rId4" cstate="print">
            <a:lum bright="-14000" contrast="-6000"/>
          </a:blip>
          <a:stretch>
            <a:fillRect/>
          </a:stretch>
        </p:blipFill>
        <p:spPr bwMode="auto">
          <a:xfrm rot="3033486">
            <a:off x="7012899" y="1449738"/>
            <a:ext cx="1365479" cy="16009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57686" y="3214686"/>
            <a:ext cx="1714512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txBody>
          <a:bodyPr vert="horz" anchor="ctr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На основе: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571736" y="214290"/>
            <a:ext cx="5572164" cy="4286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142976" y="1214422"/>
            <a:ext cx="2928958" cy="571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Бюджетным законодательством </a:t>
            </a:r>
          </a:p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Российской Федерации 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6429388" y="1142984"/>
            <a:ext cx="2500330" cy="571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 anchorCtr="1"/>
          <a:lstStyle/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Законодательством об иных </a:t>
            </a:r>
          </a:p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обязательных платежах 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071934" y="1071546"/>
            <a:ext cx="2143140" cy="5715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 anchorCtr="1"/>
          <a:lstStyle/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Законодательством </a:t>
            </a:r>
          </a:p>
          <a:p>
            <a:pPr algn="ctr" defTabSz="914400"/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 налогах и сборах 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1071538" y="3429000"/>
          <a:ext cx="792961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714612" y="5929330"/>
          <a:ext cx="421484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1285852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71670" y="785794"/>
            <a:ext cx="6143668" cy="714380"/>
          </a:xfrm>
          <a:solidFill>
            <a:srgbClr val="CCECFF"/>
          </a:solidFill>
          <a:effectLst>
            <a:softEdge rad="127000"/>
          </a:effectLst>
        </p:spPr>
        <p:txBody>
          <a:bodyPr anchor="ctr" anchorCtr="0">
            <a:normAutofit fontScale="47500" lnSpcReduction="2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Бюджет — форма образования и расходования денежных средств,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предназначенных для финансового обеспечения задач и функций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государства и местного самоуправления</a:t>
            </a:r>
          </a:p>
        </p:txBody>
      </p:sp>
      <p:pic>
        <p:nvPicPr>
          <p:cNvPr id="6" name="Picture 12" descr="0_6c8d4_f62fbe60_XL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/>
          <a:stretch>
            <a:fillRect/>
          </a:stretch>
        </p:blipFill>
        <p:spPr bwMode="auto">
          <a:xfrm>
            <a:off x="2071670" y="2643182"/>
            <a:ext cx="62865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1785918" y="3429000"/>
            <a:ext cx="1298574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Федерации </a:t>
            </a:r>
            <a:r>
              <a:rPr lang="ru-RU" sz="1200" b="1" i="1" dirty="0">
                <a:solidFill>
                  <a:srgbClr val="C00000"/>
                </a:solidFill>
                <a:latin typeface="+mj-lt"/>
              </a:rPr>
              <a:t>(федеральный бюджет)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714744" y="3786190"/>
            <a:ext cx="1439861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субъектов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 Федерации </a:t>
            </a:r>
            <a:r>
              <a:rPr lang="ru-RU" sz="1200" b="1" i="1" dirty="0">
                <a:solidFill>
                  <a:srgbClr val="C00000"/>
                </a:solidFill>
                <a:latin typeface="+mj-lt"/>
              </a:rPr>
              <a:t>(региональные бюджеты)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5500694" y="3857628"/>
            <a:ext cx="1357322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муниципальных образований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(местные бюджеты)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143768" y="3357562"/>
            <a:ext cx="1357321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государственных внебюджетных фондов</a:t>
            </a:r>
            <a:endParaRPr lang="ru-RU" sz="1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2643174" y="2857496"/>
            <a:ext cx="642942" cy="571504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4429124" y="2857496"/>
            <a:ext cx="214314" cy="857256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5857884" y="2857496"/>
            <a:ext cx="357190" cy="928694"/>
          </a:xfrm>
          <a:prstGeom prst="line">
            <a:avLst/>
          </a:prstGeom>
          <a:noFill/>
          <a:ln w="57150" cmpd="sng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7143768" y="2786058"/>
            <a:ext cx="500066" cy="642942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714612" y="142852"/>
            <a:ext cx="4643470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1643042" y="1643050"/>
            <a:ext cx="6786610" cy="1143008"/>
          </a:xfrm>
          <a:prstGeom prst="rect">
            <a:avLst/>
          </a:prstGeom>
          <a:solidFill>
            <a:srgbClr val="CCECFF"/>
          </a:soli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Бюджетная система Российской Федерации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—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основанная на экономических </a:t>
            </a:r>
            <a:r>
              <a:rPr lang="ru-RU" sz="1200" dirty="0" smtClean="0">
                <a:cs typeface="Times New Roman" pitchFamily="18" charset="0"/>
              </a:rPr>
              <a:t>ё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устройстве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Российской Федерации, регулируемая законодательством Российской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Федерации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совокупность федерального бюджета, бюджетов субъектов Российской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Федерации, местных бюджетов и бюджетов государственных внебюджетных фондов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142976" y="71414"/>
            <a:ext cx="714380" cy="8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1071538" y="1000108"/>
            <a:ext cx="4071966" cy="430302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(ст.61.2 БК РФ)</a:t>
            </a:r>
          </a:p>
        </p:txBody>
      </p: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5214942" y="1000108"/>
            <a:ext cx="2451098" cy="4303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100" b="1" i="1" dirty="0">
                <a:latin typeface="Book Antiqua" pitchFamily="18" charset="0"/>
              </a:rPr>
              <a:t>(ст.62 БК РФ)</a:t>
            </a:r>
          </a:p>
        </p:txBody>
      </p:sp>
      <p:sp>
        <p:nvSpPr>
          <p:cNvPr id="23" name="Прямоугольник 12"/>
          <p:cNvSpPr>
            <a:spLocks noChangeArrowheads="1"/>
          </p:cNvSpPr>
          <p:nvPr/>
        </p:nvSpPr>
        <p:spPr bwMode="auto">
          <a:xfrm>
            <a:off x="7715272" y="1000108"/>
            <a:ext cx="1285883" cy="5995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Book Antiqu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100" b="1" i="1" dirty="0">
                <a:latin typeface="Book Antiqua" pitchFamily="18" charset="0"/>
              </a:rPr>
              <a:t>(ст.41 БК РФ)</a:t>
            </a:r>
          </a:p>
        </p:txBody>
      </p:sp>
      <p:sp>
        <p:nvSpPr>
          <p:cNvPr id="24" name="Прямоугольник 12"/>
          <p:cNvSpPr>
            <a:spLocks noChangeArrowheads="1"/>
          </p:cNvSpPr>
          <p:nvPr/>
        </p:nvSpPr>
        <p:spPr bwMode="auto">
          <a:xfrm>
            <a:off x="1071538" y="1500175"/>
            <a:ext cx="3000396" cy="5439365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Доходы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виде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ook Antiqua" pitchFamily="18" charset="0"/>
              </a:rPr>
              <a:t>отчислений от федеральных и региональных налогов и сборов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по нормативам, установленным в соответствии с бюджетным законодательством:</a:t>
            </a:r>
          </a:p>
          <a:p>
            <a:pPr algn="ctr">
              <a:defRPr/>
            </a:pPr>
            <a:endParaRPr lang="ru-RU" sz="400" b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1050" dirty="0">
                <a:latin typeface="Book Antiqua" pitchFamily="18" charset="0"/>
              </a:rPr>
              <a:t> </a:t>
            </a:r>
            <a:r>
              <a:rPr lang="ru-RU" sz="900" i="1" dirty="0">
                <a:latin typeface="Book Antiqua" pitchFamily="18" charset="0"/>
              </a:rPr>
              <a:t>Налога на доходы физических </a:t>
            </a:r>
            <a:r>
              <a:rPr lang="ru-RU" sz="900" i="1" dirty="0" smtClean="0">
                <a:latin typeface="Book Antiqua" pitchFamily="18" charset="0"/>
              </a:rPr>
              <a:t>лиц 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доходов до 5 млн. руб. :</a:t>
            </a:r>
            <a:endParaRPr lang="ru-RU" sz="900" i="1" dirty="0"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(2021г</a:t>
            </a:r>
            <a:r>
              <a:rPr lang="ru-RU" sz="900" i="1" dirty="0">
                <a:solidFill>
                  <a:srgbClr val="800000"/>
                </a:solidFill>
                <a:latin typeface="Book Antiqua" pitchFamily="18" charset="0"/>
              </a:rPr>
              <a:t>. </a:t>
            </a: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по нормативу 43,03%, </a:t>
            </a:r>
            <a:endParaRPr lang="ru-RU" sz="900" i="1" dirty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2022г</a:t>
            </a:r>
            <a:r>
              <a:rPr lang="ru-RU" sz="900" i="1" dirty="0">
                <a:solidFill>
                  <a:srgbClr val="800000"/>
                </a:solidFill>
                <a:latin typeface="Book Antiqua" pitchFamily="18" charset="0"/>
              </a:rPr>
              <a:t>. </a:t>
            </a: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— 40,61% и 2023г. — 38,27%);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доходов, превышающих 5 млн. руб.</a:t>
            </a: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(по нормативу 13%)</a:t>
            </a:r>
          </a:p>
          <a:p>
            <a:pPr algn="ctr" eaLnBrk="0" hangingPunct="0">
              <a:defRPr/>
            </a:pPr>
            <a:endParaRPr lang="ru-RU" sz="900" i="1" dirty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ru-RU" sz="900" i="1" dirty="0" smtClean="0">
                <a:latin typeface="Book Antiqua" pitchFamily="18" charset="0"/>
              </a:rPr>
              <a:t> Доходов </a:t>
            </a:r>
            <a:r>
              <a:rPr lang="ru-RU" sz="900" i="1" dirty="0">
                <a:latin typeface="Book Antiqua" pitchFamily="18" charset="0"/>
              </a:rPr>
              <a:t>от уплаты акцизов на дизельное топливо, </a:t>
            </a:r>
            <a:r>
              <a:rPr lang="ru-RU" sz="900" i="1" dirty="0" smtClean="0">
                <a:latin typeface="Book Antiqua" pitchFamily="18" charset="0"/>
              </a:rPr>
              <a:t>моторные </a:t>
            </a:r>
            <a:r>
              <a:rPr lang="ru-RU" sz="900" i="1" dirty="0">
                <a:latin typeface="Book Antiqua" pitchFamily="18" charset="0"/>
              </a:rPr>
              <a:t>масла, автомобильный и прямогонный </a:t>
            </a:r>
            <a:r>
              <a:rPr lang="ru-RU" sz="900" i="1" dirty="0" smtClean="0">
                <a:latin typeface="Book Antiqua" pitchFamily="18" charset="0"/>
              </a:rPr>
              <a:t>бензин — в целях формирования дорожных фондов</a:t>
            </a:r>
            <a:endParaRPr lang="ru-RU" sz="900" i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(по нормативу 0,0799%)</a:t>
            </a:r>
          </a:p>
          <a:p>
            <a:pPr algn="ctr" eaLnBrk="0" hangingPunct="0">
              <a:defRPr/>
            </a:pPr>
            <a:endParaRPr lang="ru-RU" sz="900" i="1" dirty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900" i="1" dirty="0">
                <a:solidFill>
                  <a:srgbClr val="800000"/>
                </a:solidFill>
                <a:latin typeface="Book Antiqua" pitchFamily="18" charset="0"/>
              </a:rPr>
              <a:t>По нормативу — 100%: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</a:t>
            </a:r>
            <a:r>
              <a:rPr lang="ru-RU" sz="900" i="1" dirty="0" smtClean="0">
                <a:latin typeface="Book Antiqua" pitchFamily="18" charset="0"/>
              </a:rPr>
              <a:t> Налогов, взимаемых с применением упрощенной системы налогообложения:</a:t>
            </a: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(2021г. по нормативу 16,84%, </a:t>
            </a:r>
          </a:p>
          <a:p>
            <a:pPr algn="ctr" eaLnBrk="0" hangingPunct="0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</a:rPr>
              <a:t>2022г. — 20,6% и 2023г. — 18,43%);</a:t>
            </a:r>
            <a:endParaRPr lang="ru-RU" sz="900" i="1" dirty="0" smtClean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 smtClean="0">
                <a:latin typeface="Book Antiqua" pitchFamily="18" charset="0"/>
              </a:rPr>
              <a:t>Единого </a:t>
            </a:r>
            <a:r>
              <a:rPr lang="ru-RU" sz="900" i="1" dirty="0">
                <a:latin typeface="Book Antiqua" pitchFamily="18" charset="0"/>
              </a:rPr>
              <a:t>налога на вмененный доход для отдельных видов деятельности;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Единого сельскохозяйственного налога;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Налога, взимаемого в связи с применением патентной системы налогообложения;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Государственной </a:t>
            </a:r>
            <a:r>
              <a:rPr lang="ru-RU" sz="900" i="1" dirty="0" smtClean="0">
                <a:latin typeface="Book Antiqua" pitchFamily="18" charset="0"/>
              </a:rPr>
              <a:t>пошлины по делам, рассматриваемым в судах общей юрисдикции, мировыми судьями;</a:t>
            </a: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 smtClean="0">
                <a:latin typeface="Book Antiqua" pitchFamily="18" charset="0"/>
              </a:rPr>
              <a:t> Задолженность и перерасчеты по отмененным местным налогам</a:t>
            </a:r>
            <a:endParaRPr lang="ru-RU" sz="900" i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endParaRPr lang="ru-RU" sz="900" i="1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i="1" dirty="0">
                <a:solidFill>
                  <a:srgbClr val="800000"/>
                </a:solidFill>
                <a:latin typeface="Book Antiqua" pitchFamily="18" charset="0"/>
              </a:rPr>
              <a:t>По нормативу — 90%: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Единого налога на вмененный доход для отдельных видов деятельности (за налоговые периоды, истекшие до 1 января 2011 года</a:t>
            </a:r>
            <a:r>
              <a:rPr lang="ru-RU" sz="900" i="1" dirty="0" smtClean="0">
                <a:latin typeface="Book Antiqua" pitchFamily="18" charset="0"/>
              </a:rPr>
              <a:t>)</a:t>
            </a:r>
          </a:p>
          <a:p>
            <a:pPr algn="ctr">
              <a:defRPr/>
            </a:pPr>
            <a:endParaRPr lang="ru-RU" sz="900" i="1" dirty="0">
              <a:latin typeface="Book Antiqua" pitchFamily="18" charset="0"/>
            </a:endParaRPr>
          </a:p>
        </p:txBody>
      </p:sp>
      <p:sp>
        <p:nvSpPr>
          <p:cNvPr id="25" name="Прямоугольник 12"/>
          <p:cNvSpPr>
            <a:spLocks noChangeArrowheads="1"/>
          </p:cNvSpPr>
          <p:nvPr/>
        </p:nvSpPr>
        <p:spPr bwMode="auto">
          <a:xfrm>
            <a:off x="3929058" y="1500174"/>
            <a:ext cx="1214446" cy="2169239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9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Book Antiqua" pitchFamily="18" charset="0"/>
              </a:rPr>
              <a:t>Местные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Book Antiqua" pitchFamily="18" charset="0"/>
              </a:rPr>
              <a:t>налоги,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полностью зачисляемые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 бюджет города:</a:t>
            </a:r>
          </a:p>
          <a:p>
            <a:pPr algn="ctr">
              <a:defRPr/>
            </a:pPr>
            <a:endParaRPr lang="ru-RU" sz="900" b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Налог на имущество физических лиц;</a:t>
            </a:r>
          </a:p>
          <a:p>
            <a:pPr algn="ctr" eaLnBrk="0" hangingPunct="0">
              <a:buFontTx/>
              <a:buChar char="•"/>
              <a:defRPr/>
            </a:pPr>
            <a:endParaRPr lang="ru-RU" sz="900" i="1" dirty="0">
              <a:latin typeface="Book Antiqua" pitchFamily="18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Земельный </a:t>
            </a:r>
            <a:r>
              <a:rPr lang="ru-RU" sz="900" i="1" dirty="0" smtClean="0">
                <a:latin typeface="Book Antiqua" pitchFamily="18" charset="0"/>
              </a:rPr>
              <a:t>налог: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организаций;</a:t>
            </a:r>
          </a:p>
          <a:p>
            <a:pPr algn="ctr" eaLnBrk="0" hangingPunct="0">
              <a:defRPr/>
            </a:pPr>
            <a:r>
              <a:rPr lang="ru-RU" sz="900" i="1" dirty="0" smtClean="0">
                <a:latin typeface="Book Antiqua" pitchFamily="18" charset="0"/>
              </a:rPr>
              <a:t>— с физических лиц</a:t>
            </a:r>
          </a:p>
          <a:p>
            <a:pPr algn="ctr" eaLnBrk="0" hangingPunct="0">
              <a:defRPr/>
            </a:pPr>
            <a:endParaRPr lang="ru-RU" sz="900" i="1" dirty="0" smtClean="0"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900" i="1" dirty="0">
              <a:latin typeface="Book Antiqua" pitchFamily="18" charset="0"/>
            </a:endParaRPr>
          </a:p>
        </p:txBody>
      </p: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5214942" y="1500174"/>
            <a:ext cx="2428892" cy="4800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endParaRPr lang="ru-RU" sz="1000" dirty="0" smtClean="0">
              <a:latin typeface="Book Antiqua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Плата </a:t>
            </a:r>
            <a:r>
              <a:rPr lang="ru-RU" sz="900" i="1" dirty="0">
                <a:latin typeface="Book Antiqua" pitchFamily="18" charset="0"/>
                <a:cs typeface="Times New Roman" pitchFamily="18" charset="0"/>
              </a:rPr>
              <a:t>за негативное воздействие на окружающую </a:t>
            </a: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среду</a:t>
            </a:r>
          </a:p>
          <a:p>
            <a:pPr algn="ctr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(по нормативу 60%)</a:t>
            </a: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;</a:t>
            </a:r>
            <a:endParaRPr lang="ru-RU" sz="900" i="1" dirty="0">
              <a:latin typeface="Book Antiqua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" i="1" dirty="0" smtClean="0">
              <a:latin typeface="Book Antiqua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900" b="1" i="1" dirty="0" smtClean="0">
                <a:latin typeface="Book Antiqua" pitchFamily="18" charset="0"/>
                <a:cs typeface="Times New Roman" pitchFamily="18" charset="0"/>
              </a:rPr>
              <a:t>Штрафы: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— установленные </a:t>
            </a:r>
            <a:r>
              <a:rPr lang="ru-RU" sz="900" i="1" dirty="0" err="1" smtClean="0">
                <a:latin typeface="Book Antiqua" pitchFamily="18" charset="0"/>
                <a:cs typeface="Times New Roman" pitchFamily="18" charset="0"/>
              </a:rPr>
              <a:t>КоАП</a:t>
            </a:r>
            <a:r>
              <a:rPr lang="ru-RU" sz="900" i="1" dirty="0" smtClean="0">
                <a:latin typeface="Book Antiqua" pitchFamily="18" charset="0"/>
                <a:cs typeface="Times New Roman" pitchFamily="18" charset="0"/>
              </a:rPr>
              <a:t>, взыскиваемые администраторами доходов бюджета областного уровня </a:t>
            </a:r>
          </a:p>
          <a:p>
            <a:pPr algn="ctr">
              <a:defRPr/>
            </a:pPr>
            <a:r>
              <a:rPr lang="ru-RU" sz="900" i="1" dirty="0" smtClean="0">
                <a:solidFill>
                  <a:srgbClr val="800000"/>
                </a:solidFill>
                <a:latin typeface="Book Antiqua" pitchFamily="18" charset="0"/>
                <a:cs typeface="Times New Roman" pitchFamily="18" charset="0"/>
              </a:rPr>
              <a:t>(по нормативу 50%)</a:t>
            </a:r>
            <a:r>
              <a:rPr lang="ru-RU" sz="900" i="1" dirty="0" smtClean="0">
                <a:latin typeface="Book Antiqua" pitchFamily="18" charset="0"/>
              </a:rPr>
              <a:t>; 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— в возмещение вреда автомобильным дорогам местного значения </a:t>
            </a:r>
          </a:p>
          <a:p>
            <a:pPr algn="ctr">
              <a:defRPr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(по нормативу 100% );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— за несоблюдение муниципальных правовых актов </a:t>
            </a:r>
          </a:p>
          <a:p>
            <a:pPr algn="ctr">
              <a:defRPr/>
            </a:pP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(по нормативу 100% )</a:t>
            </a:r>
          </a:p>
          <a:p>
            <a:pPr algn="ctr">
              <a:defRPr/>
            </a:pPr>
            <a:endParaRPr lang="ru-RU" sz="400" i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b="1" i="1" dirty="0" smtClean="0">
                <a:solidFill>
                  <a:srgbClr val="800000"/>
                </a:solidFill>
                <a:latin typeface="Book Antiqua" pitchFamily="18" charset="0"/>
              </a:rPr>
              <a:t>По </a:t>
            </a:r>
            <a:r>
              <a:rPr lang="ru-RU" sz="900" b="1" i="1" dirty="0">
                <a:solidFill>
                  <a:srgbClr val="800000"/>
                </a:solidFill>
                <a:latin typeface="Book Antiqua" pitchFamily="18" charset="0"/>
              </a:rPr>
              <a:t>нормативу — 100%:</a:t>
            </a:r>
            <a:endParaRPr lang="ru-RU" sz="900" b="1" i="1" dirty="0"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i="1" dirty="0">
                <a:latin typeface="Book Antiqua" pitchFamily="18" charset="0"/>
              </a:rPr>
              <a:t> 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Доходы в виде арендной платы за землю;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сдачи в аренду имущества в муниципальной собственности;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перечисления части прибыли муниципальных унитарных предприятий; </a:t>
            </a:r>
            <a:endParaRPr lang="ru-RU" sz="900" i="1" dirty="0" smtClean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Прочие поступления от использования муниципального имущества</a:t>
            </a:r>
            <a:endParaRPr lang="ru-RU" sz="900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продажи муниципального имущества;</a:t>
            </a:r>
          </a:p>
          <a:p>
            <a:pPr algn="ctr">
              <a:buFontTx/>
              <a:buChar char="•"/>
              <a:defRPr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Доходы от продажи земли;</a:t>
            </a:r>
          </a:p>
          <a:p>
            <a:pPr algn="ctr">
              <a:buFontTx/>
              <a:buChar char="•"/>
              <a:defRPr/>
            </a:pP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Прочие неналоговые </a:t>
            </a:r>
            <a:r>
              <a:rPr lang="ru-RU" sz="900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доходы</a:t>
            </a:r>
          </a:p>
          <a:p>
            <a:pPr algn="ctr">
              <a:buFontTx/>
              <a:buChar char="•"/>
              <a:defRPr/>
            </a:pPr>
            <a:endParaRPr lang="ru-RU" sz="900" i="1" dirty="0" smtClean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endParaRPr lang="ru-RU" sz="900" i="1" dirty="0" smtClean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ru-RU" sz="900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7" name="Прямоугольник 12"/>
          <p:cNvSpPr>
            <a:spLocks noChangeArrowheads="1"/>
          </p:cNvSpPr>
          <p:nvPr/>
        </p:nvSpPr>
        <p:spPr bwMode="auto">
          <a:xfrm>
            <a:off x="7715272" y="1643050"/>
            <a:ext cx="1285884" cy="3831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lIns="90802" tIns="45430" rIns="90802" bIns="45430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ru-RU" sz="900" b="1" dirty="0">
                <a:latin typeface="Book Antiqua" pitchFamily="18" charset="0"/>
              </a:rPr>
              <a:t> </a:t>
            </a:r>
            <a:r>
              <a:rPr lang="ru-RU" sz="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Межбюджетные трансферты  (МБТ):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дотации,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субсидии,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субвенции,</a:t>
            </a:r>
          </a:p>
          <a:p>
            <a:pPr algn="ctr">
              <a:defRPr/>
            </a:pPr>
            <a:r>
              <a:rPr lang="ru-RU" sz="900" i="1" dirty="0">
                <a:latin typeface="Book Antiqua" pitchFamily="18" charset="0"/>
              </a:rPr>
              <a:t>— иные межбюджетные трансферты;</a:t>
            </a:r>
          </a:p>
          <a:p>
            <a:pPr algn="ctr">
              <a:defRPr/>
            </a:pPr>
            <a:endParaRPr lang="ru-RU" sz="900" dirty="0">
              <a:latin typeface="Book Antiqua" pitchFamily="18" charset="0"/>
            </a:endParaRPr>
          </a:p>
          <a:p>
            <a:pPr algn="ctr">
              <a:buFontTx/>
              <a:buChar char="•"/>
              <a:defRPr/>
            </a:pPr>
            <a:r>
              <a:rPr lang="ru-RU" sz="900" b="1" dirty="0">
                <a:latin typeface="Book Antiqua" pitchFamily="18" charset="0"/>
              </a:rPr>
              <a:t> </a:t>
            </a:r>
            <a:r>
              <a:rPr lang="ru-RU" sz="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Безвозмездные поступления от физических и юридических лиц</a:t>
            </a:r>
            <a:r>
              <a:rPr lang="ru-RU" sz="900" b="1" dirty="0">
                <a:latin typeface="Book Antiqua" pitchFamily="18" charset="0"/>
              </a:rPr>
              <a:t> </a:t>
            </a:r>
            <a:endParaRPr lang="ru-RU" sz="900" b="1" dirty="0" smtClean="0">
              <a:latin typeface="Book Antiqua" pitchFamily="18" charset="0"/>
            </a:endParaRP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(гранты и 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денежные пожертвования получателям средств бюджета городского округа, </a:t>
            </a:r>
          </a:p>
          <a:p>
            <a:pPr algn="ctr">
              <a:defRPr/>
            </a:pPr>
            <a:r>
              <a:rPr lang="ru-RU" sz="900" i="1" dirty="0" smtClean="0">
                <a:latin typeface="Book Antiqua" pitchFamily="18" charset="0"/>
              </a:rPr>
              <a:t>прочие безвозмездные поступления на реализацию программ по поддержке местных инициатив)</a:t>
            </a:r>
          </a:p>
          <a:p>
            <a:pPr algn="ctr">
              <a:defRPr/>
            </a:pPr>
            <a:endParaRPr lang="ru-RU" sz="900" i="1" dirty="0" smtClean="0">
              <a:latin typeface="Book Antiqua" pitchFamily="18" charset="0"/>
            </a:endParaRPr>
          </a:p>
          <a:p>
            <a:pPr algn="ctr">
              <a:defRPr/>
            </a:pPr>
            <a:endParaRPr lang="ru-RU" sz="900" i="1" dirty="0">
              <a:latin typeface="Book Antiqu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71670" y="142852"/>
            <a:ext cx="6500858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Доходные источники бюджета города </a:t>
            </a:r>
            <a:r>
              <a:rPr lang="ru-RU" sz="20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2021-2023 годах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1441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7" name="Object 12" descr="_70"/>
          <p:cNvGraphicFramePr>
            <a:graphicFrameLocks noChangeAspect="1"/>
          </p:cNvGraphicFramePr>
          <p:nvPr/>
        </p:nvGraphicFramePr>
        <p:xfrm>
          <a:off x="714348" y="1071546"/>
          <a:ext cx="8286808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14612" y="142852"/>
            <a:ext cx="4929222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2019-2023 годы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1441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1000108"/>
          <a:ext cx="7929624" cy="568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96"/>
                <a:gridCol w="1172966"/>
                <a:gridCol w="642942"/>
                <a:gridCol w="857256"/>
                <a:gridCol w="714380"/>
                <a:gridCol w="714380"/>
                <a:gridCol w="714380"/>
                <a:gridCol w="2857524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Факт 2019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Назначение по бюджету на 2020 год (в ред. от 29.10.2020)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Прогноз 2021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Прогноз 2022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Прогноз 2023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Основные причины роста (снижения) прогнозных назначений к плановым назначениям 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8317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287 118,5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327 046,0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350 273,0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340 110,0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329 798,0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Рост ФЗП: в 2021г. – 102,3%, 2022г. – 103%, 2023г. – 103%  при увеличении норматива отчислений в бюджет города с 41,77% в 2020г. до 443,03% в 2021г. при нормативе на 2022г. – 40,61% и 2023г. – 38,27%</a:t>
                      </a:r>
                    </a:p>
                  </a:txBody>
                  <a:tcPr marL="90000" marR="90000" marT="46800" marB="36000" anchor="b" horzOverflow="overflow"/>
                </a:tc>
              </a:tr>
              <a:tr h="368693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4 318,4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4 274,0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4 715,0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5 020,0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5 407,0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Рост спроса на ГСМ</a:t>
                      </a:r>
                    </a:p>
                  </a:txBody>
                  <a:tcPr marL="90000" marR="90000" marT="46800" marB="36000" anchor="b" horzOverflow="overflow"/>
                </a:tc>
              </a:tr>
              <a:tr h="390799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36 374,7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42 451,0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37 463,8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37 473,7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37 497,4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Изменение законодательства с 1 января 2021г.: прекращение действия единого налога на вмененный доход; зачисление налогов с применением упрощенной системы налогообложения по установленным нормативам отчислений в бюджет города : в 2021г. – 16,84%, 2022г. – 20,6% и 2023г. – 18,43%)</a:t>
                      </a:r>
                    </a:p>
                  </a:txBody>
                  <a:tcPr marL="90000" marR="90000" marT="46800" marB="36000" anchor="b" horzOverflow="overflow"/>
                </a:tc>
              </a:tr>
              <a:tr h="3309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8 286,5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8 426,0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9 607,0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9 742,0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9 878,0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Увеличение налоговой базы с ростом общей кадастровой стоимости объектов</a:t>
                      </a:r>
                    </a:p>
                  </a:txBody>
                  <a:tcPr marL="90000" marR="90000" marT="46800" marB="36000" anchor="b" horzOverflow="overflow"/>
                </a:tc>
              </a:tr>
              <a:tr h="304808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60 339,9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65 798,0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53 619,0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53 934,0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54 304,0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Уменьшение общей кадастровой стоимости земельных участков за счет предприятий-банкротов</a:t>
                      </a:r>
                    </a:p>
                  </a:txBody>
                  <a:tcPr marL="90000" marR="90000" marT="46800" marB="36000" anchor="b" horzOverflow="overflow"/>
                </a:tc>
              </a:tr>
              <a:tr h="323387">
                <a:tc>
                  <a:txBody>
                    <a:bodyPr/>
                    <a:lstStyle/>
                    <a:p>
                      <a:endParaRPr lang="ru-RU" sz="1100" i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6 280,7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5 127,0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6 805,0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6 805,0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6 805,0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Рост поступлений госпошлины по делам, рассматриваемым в судах общей юрисдикции</a:t>
                      </a:r>
                    </a:p>
                  </a:txBody>
                  <a:tcPr marL="90000" marR="90000" marT="46800" marB="36000" anchor="b" horzOverflow="overflow"/>
                </a:tc>
              </a:tr>
              <a:tr h="365974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B="36000" anchor="b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90000" marR="90000" marT="4680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Нестабильный характер поступления</a:t>
                      </a:r>
                      <a:r>
                        <a:rPr kumimoji="0" lang="ru-RU" sz="950" b="0" i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50" b="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задолженности по отмененным налогам</a:t>
                      </a:r>
                      <a:endParaRPr kumimoji="0" 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>
                    <a:solidFill>
                      <a:srgbClr val="FFE2C5"/>
                    </a:solidFill>
                  </a:tcPr>
                </a:tc>
              </a:tr>
              <a:tr h="365974">
                <a:tc>
                  <a:txBody>
                    <a:bodyPr/>
                    <a:lstStyle/>
                    <a:p>
                      <a:endParaRPr lang="ru-RU" sz="11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Итого налоговые доходы</a:t>
                      </a:r>
                    </a:p>
                  </a:txBody>
                  <a:tcPr marL="0" marR="0" marT="0" marB="0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402 721,9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453 147,0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462 493,8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453 095,7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443 700,4</a:t>
                      </a:r>
                    </a:p>
                  </a:txBody>
                  <a:tcPr marL="0" marR="3600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142852"/>
            <a:ext cx="5929354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Налоговые Доходы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2019-2023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86710" y="50004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928670"/>
          <a:ext cx="7929961" cy="565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645604"/>
                <a:gridCol w="550324"/>
                <a:gridCol w="810501"/>
                <a:gridCol w="571504"/>
                <a:gridCol w="571504"/>
                <a:gridCol w="591763"/>
                <a:gridCol w="2980481"/>
              </a:tblGrid>
              <a:tr h="6754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Факт 2019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Назначение по бюджету на 2020 год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(в ред. от 29.10.2020)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Основные причины роста (снижения) прогнозных назначений к плановым назначениям </a:t>
                      </a:r>
                      <a:endParaRPr lang="ru-RU" sz="90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в виде арендной платы за землю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24 467,8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21 471,0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21 471,0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21 471,0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Увеличение количества договоров аренды участков, находящихся в собственности города , под ИЖС</a:t>
                      </a:r>
                    </a:p>
                  </a:txBody>
                  <a:tcPr marL="90000" marR="90000" marT="18000" marB="0" anchor="b" horzOverflow="overflow"/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сдачи в аренду муниципального имущества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28 462,1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29 158,0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30 163,0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31 021,0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31 706,0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Рост средней ставки арендной платы с применением коэффициента инфляции</a:t>
                      </a:r>
                    </a:p>
                  </a:txBody>
                  <a:tcPr marL="90000" marR="90000" marT="18000" marB="0" anchor="b" horzOverflow="overflow"/>
                </a:tc>
              </a:tr>
              <a:tr h="44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945,4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724,0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Снижение прибыли МУП</a:t>
                      </a:r>
                    </a:p>
                  </a:txBody>
                  <a:tcPr marL="90000" marR="90000" marT="46800" marB="0" anchor="b" horzOverflow="overflow"/>
                </a:tc>
              </a:tr>
              <a:tr h="263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3 313,2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3 555,0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3 405,0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3 405,0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3 405,0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Уменьшение площади муниципального жилья</a:t>
                      </a:r>
                    </a:p>
                  </a:txBody>
                  <a:tcPr marL="90000" marR="90000" marT="46800" marB="0" anchor="b" horzOverflow="overflow"/>
                </a:tc>
              </a:tr>
              <a:tr h="417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226,0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176,7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183,7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Снижение поступлений платы за выбросы и сброс загрязняющих веществ в атмосферный воздух и в водные объекты</a:t>
                      </a:r>
                    </a:p>
                  </a:txBody>
                  <a:tcPr marL="90000" marR="90000" marT="46800" marB="0" anchor="b" horzOverflow="overflow"/>
                </a:tc>
              </a:tr>
              <a:tr h="57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6 543,3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6 509,3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5 147,0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5 147,0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5 147,0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Утверждение назначения по средствам </a:t>
                      </a:r>
                      <a:r>
                        <a:rPr kumimoji="0" lang="ru-RU" sz="9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бюджета района на возмещение затрат МУ «Управление ГОЧС г. Ржева» после заключения договора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20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продажи квартир 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Отсутствие положительных заключений жилищной комиссии на момент составления проекта бюджета</a:t>
                      </a:r>
                    </a:p>
                  </a:txBody>
                  <a:tcPr marL="90000" marR="90000" marT="18000" marB="0" anchor="b" horzOverflow="overflow"/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продажи земли и увеличения площади земельных участков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8 688,2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14 864,0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1 858,0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1 851,0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1 860,0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Заявительный характер продажи земли</a:t>
                      </a:r>
                    </a:p>
                  </a:txBody>
                  <a:tcPr marL="90000" marR="90000" marT="36000" marB="0" anchor="b" horzOverflow="overflow"/>
                </a:tc>
              </a:tr>
              <a:tr h="55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приватизации и  реализации иного имущества, находящегося в собственности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14 018,0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6 014,0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6 252,0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1 248,0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1 230,0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i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Утверждение Плана приватизации муниципального  имущества на один финансовый год. Прогноз на 2022-2023гг. – платежи в рассрочку по договорам купли-продажи имущества, заключенным с субъектами малого и среднего предпринимательства в 2016 и 2019-2020 гг.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335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7 069,4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607,6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1 390,9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1 359,9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1 348,9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Рост штрафов, установленных Кодексом об административных правонарушениях, и </a:t>
                      </a:r>
                      <a:r>
                        <a:rPr kumimoji="0" lang="ru-RU" sz="900" i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неустойки за ненадлежащие исполнение муниципальных контрактов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274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1 597,4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224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Итого неналоговые доходы</a:t>
                      </a:r>
                    </a:p>
                  </a:txBody>
                  <a:tcPr marL="36000" marR="36000" marT="3600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96 207,1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85 425,9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70 580,8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66 403,6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67 075,6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142852"/>
            <a:ext cx="5572164" cy="571504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неНалоговые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Доходы бюджета города </a:t>
            </a:r>
            <a:r>
              <a:rPr 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2019-2023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357290" y="71414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50004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6" name="Group 141"/>
          <p:cNvGraphicFramePr>
            <a:graphicFrameLocks noGrp="1"/>
          </p:cNvGraphicFramePr>
          <p:nvPr/>
        </p:nvGraphicFramePr>
        <p:xfrm>
          <a:off x="1214414" y="928670"/>
          <a:ext cx="7786743" cy="5217463"/>
        </p:xfrm>
        <a:graphic>
          <a:graphicData uri="http://schemas.openxmlformats.org/drawingml/2006/table">
            <a:tbl>
              <a:tblPr/>
              <a:tblGrid>
                <a:gridCol w="384015"/>
                <a:gridCol w="3332316"/>
                <a:gridCol w="796357"/>
                <a:gridCol w="916601"/>
                <a:gridCol w="785818"/>
                <a:gridCol w="785817"/>
                <a:gridCol w="785819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Назначения по бюджету на 2020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(в ред. от 29.10.2020)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 2021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 2022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на 2023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Межбюджетные трансферты (МБТ)</a:t>
                      </a: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—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771 641,4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761 664,9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755 045,8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586 833,4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603 491,2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10 431,0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5 281,0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323 157,5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310 912,6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288 650,4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129 885,4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148 958,7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430 257,7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437 507,3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461 114,4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456 948,0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454 532,5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7 795,2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13 245,0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Безвозмездные поступления получателям средств бюджетов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1 486,0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1 771,9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2 400,0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Денежные пожертвования от негосударственных организаций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499,9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безвозмездные поступления от негосударственных организаций (на реализацию программ по поддержке местных инициатив)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114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Денежные пожертвования от физических лиц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688,7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>
                        <a:alpha val="49804"/>
                      </a:srgbClr>
                    </a:solidFill>
                  </a:tcPr>
                </a:tc>
              </a:tr>
              <a:tr h="313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Прочие безвозмездные поступления на реализацию программ по поддержке местных инициатив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297,4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121,9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941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Доходы от возврата бюджетными учреждениями остатков субсидий прошлых лет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39,4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3769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-1 658,4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1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Итого безвозмездные поступления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771 508,4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763 436,8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757 445,8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588 433,4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605 091,2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214414" y="6215082"/>
            <a:ext cx="7715304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261300"/>
                </a:solidFill>
                <a:latin typeface="Book Antiqua" pitchFamily="18" charset="0"/>
                <a:cs typeface="Times New Roman" pitchFamily="18" charset="0"/>
              </a:rPr>
              <a:t>Доведение плановых назначений по </a:t>
            </a:r>
            <a:r>
              <a:rPr lang="ru-RU" sz="1200" b="1" i="1" dirty="0" smtClean="0">
                <a:solidFill>
                  <a:srgbClr val="261300"/>
                </a:solidFill>
                <a:latin typeface="Book Antiqua" pitchFamily="18" charset="0"/>
                <a:cs typeface="Times New Roman" pitchFamily="18" charset="0"/>
              </a:rPr>
              <a:t>иным </a:t>
            </a:r>
            <a:r>
              <a:rPr lang="ru-RU" sz="1200" b="1" i="1" dirty="0">
                <a:solidFill>
                  <a:srgbClr val="261300"/>
                </a:solidFill>
                <a:latin typeface="Book Antiqua" pitchFamily="18" charset="0"/>
                <a:cs typeface="Times New Roman" pitchFamily="18" charset="0"/>
              </a:rPr>
              <a:t>межбюджетным трансфертам </a:t>
            </a:r>
            <a:r>
              <a:rPr lang="ru-RU" sz="1200" b="1" i="1" dirty="0" smtClean="0">
                <a:solidFill>
                  <a:srgbClr val="261300"/>
                </a:solidFill>
                <a:latin typeface="Book Antiqua" pitchFamily="18" charset="0"/>
                <a:cs typeface="Times New Roman" pitchFamily="18" charset="0"/>
              </a:rPr>
              <a:t>производится </a:t>
            </a:r>
          </a:p>
          <a:p>
            <a:pPr algn="ctr"/>
            <a:r>
              <a:rPr lang="ru-RU" sz="1200" b="1" i="1" dirty="0" smtClean="0">
                <a:solidFill>
                  <a:srgbClr val="261300"/>
                </a:solidFill>
                <a:latin typeface="Book Antiqua" pitchFamily="18" charset="0"/>
                <a:cs typeface="Times New Roman" pitchFamily="18" charset="0"/>
              </a:rPr>
              <a:t>Министерством финансов Тверской области после </a:t>
            </a:r>
            <a:r>
              <a:rPr lang="ru-RU" sz="1200" b="1" i="1" dirty="0">
                <a:solidFill>
                  <a:srgbClr val="261300"/>
                </a:solidFill>
                <a:latin typeface="Book Antiqua" pitchFamily="18" charset="0"/>
                <a:cs typeface="Times New Roman" pitchFamily="18" charset="0"/>
              </a:rPr>
              <a:t>их утверждения законом об областном бюджете </a:t>
            </a: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071538" y="71414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14546" y="142852"/>
            <a:ext cx="6143668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Безвозмездные поступления в бюджет города </a:t>
            </a:r>
            <a:r>
              <a:rPr 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2019-2023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85852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500958" y="121442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 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28728" y="1500174"/>
          <a:ext cx="742955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285728"/>
            <a:ext cx="5857916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доходов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2021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142976" y="928670"/>
          <a:ext cx="7858148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428728" y="71414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428728" y="6000768"/>
            <a:ext cx="735811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050" b="1" dirty="0">
                <a:latin typeface="+mj-lt"/>
              </a:rPr>
              <a:t>Основу поступлений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1050" b="1" dirty="0">
                <a:solidFill>
                  <a:srgbClr val="000000"/>
                </a:solidFill>
                <a:latin typeface="+mj-lt"/>
              </a:rPr>
              <a:t>налоговых и неналоговых доходов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1050" b="1" dirty="0" smtClean="0">
                <a:solidFill>
                  <a:srgbClr val="CC0000"/>
                </a:solidFill>
                <a:latin typeface="+mj-lt"/>
              </a:rPr>
              <a:t>91,1% (485 454,8 тыс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. руб.)</a:t>
            </a:r>
            <a:r>
              <a:rPr lang="ru-RU" sz="1050" b="1" dirty="0">
                <a:latin typeface="+mj-lt"/>
              </a:rPr>
              <a:t> </a:t>
            </a:r>
            <a:r>
              <a:rPr lang="ru-RU" sz="1050" b="1" dirty="0" smtClean="0">
                <a:latin typeface="+mj-lt"/>
              </a:rPr>
              <a:t>составят 5 источников:</a:t>
            </a:r>
            <a:endParaRPr lang="ru-RU" sz="1050" b="1" dirty="0">
              <a:latin typeface="+mj-lt"/>
            </a:endParaRPr>
          </a:p>
          <a:p>
            <a:pPr algn="ctr" defTabSz="914400"/>
            <a:r>
              <a:rPr lang="ru-RU" sz="1050" dirty="0">
                <a:latin typeface="+mj-lt"/>
              </a:rPr>
              <a:t>налог на доходы физических лиц </a:t>
            </a:r>
            <a:r>
              <a:rPr lang="ru-RU" sz="1050" dirty="0" smtClean="0">
                <a:latin typeface="+mj-lt"/>
              </a:rPr>
              <a:t>(65,7%), налоги с применением упрощенной системы налогообложения (3,3%), </a:t>
            </a:r>
          </a:p>
          <a:p>
            <a:pPr algn="ctr" defTabSz="914400"/>
            <a:r>
              <a:rPr lang="ru-RU" sz="1050" dirty="0" smtClean="0">
                <a:latin typeface="+mj-lt"/>
              </a:rPr>
              <a:t>налог с применением патентной системы налогообложения (2,3%), </a:t>
            </a:r>
            <a:r>
              <a:rPr lang="ru-RU" sz="1050" dirty="0" smtClean="0"/>
              <a:t>земельный налог (10,1%), </a:t>
            </a:r>
          </a:p>
          <a:p>
            <a:pPr algn="ctr" defTabSz="914400"/>
            <a:r>
              <a:rPr lang="ru-RU" sz="1050" dirty="0" smtClean="0">
                <a:latin typeface="+mj-lt"/>
              </a:rPr>
              <a:t>доходы </a:t>
            </a:r>
            <a:r>
              <a:rPr lang="ru-RU" sz="1050" dirty="0">
                <a:latin typeface="+mj-lt"/>
              </a:rPr>
              <a:t>от сдачи в </a:t>
            </a:r>
            <a:r>
              <a:rPr lang="ru-RU" sz="1050" dirty="0" smtClean="0">
                <a:latin typeface="+mj-lt"/>
              </a:rPr>
              <a:t>аренду имущества (5,7%) </a:t>
            </a:r>
            <a:r>
              <a:rPr lang="ru-RU" sz="1050" dirty="0">
                <a:latin typeface="+mj-lt"/>
              </a:rPr>
              <a:t>и </a:t>
            </a:r>
            <a:r>
              <a:rPr lang="ru-RU" sz="1050" dirty="0" smtClean="0">
                <a:latin typeface="+mj-lt"/>
              </a:rPr>
              <a:t>земли (4%)</a:t>
            </a:r>
            <a:endParaRPr lang="ru-RU" sz="1050" dirty="0"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28860" y="142852"/>
            <a:ext cx="6000792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на 2021 год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142976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142976" y="1071546"/>
          <a:ext cx="785818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oup 114"/>
          <p:cNvGraphicFramePr>
            <a:graphicFrameLocks noGrp="1"/>
          </p:cNvGraphicFramePr>
          <p:nvPr/>
        </p:nvGraphicFramePr>
        <p:xfrm>
          <a:off x="1357290" y="5214950"/>
          <a:ext cx="4929224" cy="1286446"/>
        </p:xfrm>
        <a:graphic>
          <a:graphicData uri="http://schemas.openxmlformats.org/drawingml/2006/table">
            <a:tbl>
              <a:tblPr/>
              <a:tblGrid>
                <a:gridCol w="820534"/>
                <a:gridCol w="819028"/>
                <a:gridCol w="819028"/>
                <a:gridCol w="888284"/>
                <a:gridCol w="819028"/>
                <a:gridCol w="763322"/>
              </a:tblGrid>
              <a:tr h="28575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НАЛОГОВЫЕ И НЕНАЛОГОВЫЕ ДОХОДЫ (тыс.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руб.)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уточнено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466 657,1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498 929,0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538 572,9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533 074,6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519 499,3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510 776,0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-29 923,7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+32 271,9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+39 643,9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-5 498,3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-13 575,3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-8 723,3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214290"/>
            <a:ext cx="6072230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за 2018-2023 годы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1441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1000100" y="1142984"/>
          <a:ext cx="807249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56042"/>
          <p:cNvSpPr txBox="1">
            <a:spLocks noChangeArrowheads="1"/>
          </p:cNvSpPr>
          <p:nvPr/>
        </p:nvSpPr>
        <p:spPr bwMode="auto">
          <a:xfrm>
            <a:off x="7572396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(тыс. руб.)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00232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безвозмездных поступлений из федерального и областного бюджетов за 2018-2023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29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14414" y="142852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5984" y="142852"/>
            <a:ext cx="635798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субСИДии</a:t>
            </a: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из федерального и областного бюджетов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2021-2023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000100" y="1000108"/>
          <a:ext cx="3714776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714876" y="1000108"/>
          <a:ext cx="428628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928662" y="3000372"/>
          <a:ext cx="35719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4214810" y="3000372"/>
          <a:ext cx="485778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9"/>
          <p:cNvSpPr>
            <a:spLocks noChangeArrowheads="1"/>
          </p:cNvSpPr>
          <p:nvPr/>
        </p:nvSpPr>
        <p:spPr bwMode="auto">
          <a:xfrm>
            <a:off x="1071538" y="714356"/>
            <a:ext cx="78581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dirty="0">
                <a:latin typeface="Book Antiqua" pitchFamily="18" charset="0"/>
                <a:cs typeface="Times New Roman" pitchFamily="18" charset="0"/>
              </a:rPr>
              <a:t>Бюджетный кодекс Российской Федерации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Глава 5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Принципы бюджетной системы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Российской </a:t>
            </a:r>
            <a:r>
              <a:rPr lang="ru-RU" sz="12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Федерации</a:t>
            </a:r>
            <a:r>
              <a:rPr lang="ru-RU" sz="12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:</a:t>
            </a:r>
            <a:endParaRPr lang="ru-RU" sz="1200" b="1" dirty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/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marL="0" lvl="1" algn="just"/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Бюджетный </a:t>
            </a:r>
            <a:r>
              <a:rPr lang="ru-RU" sz="1200" b="1" dirty="0">
                <a:latin typeface="Book Antiqua" pitchFamily="18" charset="0"/>
                <a:cs typeface="Times New Roman" pitchFamily="18" charset="0"/>
              </a:rPr>
              <a:t>кодекс Российской Федерации статья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36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принцип прозрачности (открытости) означает</a:t>
            </a:r>
            <a:r>
              <a:rPr lang="ru-RU" sz="1200" b="1" u="sng" dirty="0">
                <a:latin typeface="Book Antiqua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— обязательное опубликование в средствах массовой информации утвержденных бюджетов и отчетов об 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их исполнении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— обязательную открытость для общества и средств массовой информации проектов бюджетов;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— стабильность и (или) преемственность бюджетной классификации Российской Федерации.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endParaRPr lang="ru-RU" sz="12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Бюджетный </a:t>
            </a:r>
            <a:r>
              <a:rPr lang="ru-RU" sz="1200" b="1" dirty="0">
                <a:latin typeface="Book Antiqua" pitchFamily="18" charset="0"/>
                <a:cs typeface="Times New Roman" pitchFamily="18" charset="0"/>
              </a:rPr>
              <a:t>кодекс Российской Федерации </a:t>
            </a:r>
            <a:r>
              <a:rPr lang="ru-RU" sz="1200" b="1" dirty="0" smtClean="0">
                <a:latin typeface="Book Antiqua" pitchFamily="18" charset="0"/>
                <a:cs typeface="Times New Roman" pitchFamily="18" charset="0"/>
              </a:rPr>
              <a:t>Глава 1 Статья </a:t>
            </a:r>
            <a:r>
              <a:rPr lang="en-US" sz="1200" b="1" dirty="0" smtClean="0">
                <a:latin typeface="Book Antiqua" pitchFamily="18" charset="0"/>
                <a:cs typeface="Times New Roman" pitchFamily="18" charset="0"/>
              </a:rPr>
              <a:t>6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: </a:t>
            </a:r>
            <a:endParaRPr lang="ru-RU" sz="1200" dirty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Доходы бюджета 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Расходы бюджета</a:t>
            </a:r>
            <a:r>
              <a:rPr lang="ru-RU" sz="1200" b="1" u="sng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—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Дефицит бюджета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превышение расходов 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бюджета над 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его доходами;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2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00" dirty="0"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200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Государственный и муниципальный долг </a:t>
            </a:r>
            <a:r>
              <a:rPr lang="ru-RU" sz="1200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1200" dirty="0">
                <a:latin typeface="Book Antiqua" pitchFamily="18" charset="0"/>
                <a:cs typeface="Times New Roman" pitchFamily="18" charset="0"/>
              </a:rPr>
              <a:t>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</a:t>
            </a:r>
            <a:r>
              <a:rPr lang="ru-RU" sz="1200" dirty="0" smtClean="0">
                <a:latin typeface="Book Antiqua" pitchFamily="18" charset="0"/>
                <a:cs typeface="Times New Roman" pitchFamily="18" charset="0"/>
              </a:rPr>
              <a:t>образованием.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57620" y="142852"/>
            <a:ext cx="2428892" cy="5000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4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1285852" y="1428736"/>
            <a:ext cx="1500198" cy="138440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2. П</a:t>
            </a:r>
            <a:r>
              <a:rPr lang="ru-RU" sz="1200" dirty="0" smtClean="0">
                <a:solidFill>
                  <a:srgbClr val="C00000"/>
                </a:solidFill>
              </a:rPr>
              <a:t>олноты отражения доходов, расходов и источников финансирования дефицитов бюджетов</a:t>
            </a: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357158" y="1214422"/>
            <a:ext cx="1071570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>
              <a:rot lat="0" lon="0" rev="1800000"/>
            </a:lightRig>
          </a:scene3d>
          <a:sp3d extrusionH="25400" prstMaterial="plastic">
            <a:bevelT w="25400" h="1016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1.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бюджетной системы Российской Федерации;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857488" y="1714488"/>
            <a:ext cx="1357322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4.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эффективности использования бюджетных средств;</a:t>
            </a: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428860" y="1214422"/>
            <a:ext cx="1714512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3.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Сбалансированности бюджета;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6786578" y="2143116"/>
            <a:ext cx="1728806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9. Подведомственности расходов бюджетов;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6429388" y="1071546"/>
            <a:ext cx="1571636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8. </a:t>
            </a:r>
          </a:p>
          <a:p>
            <a:pPr algn="ctr">
              <a:defRPr/>
            </a:pPr>
            <a:r>
              <a:rPr lang="ru-RU" sz="1200" dirty="0" err="1" smtClean="0">
                <a:solidFill>
                  <a:srgbClr val="C00000"/>
                </a:solidFill>
                <a:cs typeface="Times New Roman" pitchFamily="18" charset="0"/>
              </a:rPr>
              <a:t>А</a:t>
            </a:r>
            <a:r>
              <a:rPr lang="ru-RU" sz="1200" dirty="0" err="1" smtClean="0">
                <a:solidFill>
                  <a:srgbClr val="C00000"/>
                </a:solidFill>
              </a:rPr>
              <a:t>дресности</a:t>
            </a:r>
            <a:r>
              <a:rPr lang="ru-RU" sz="1200" dirty="0" smtClean="0">
                <a:solidFill>
                  <a:srgbClr val="C00000"/>
                </a:solidFill>
              </a:rPr>
              <a:t> и целевого характера бюджетных средств;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4071934" y="1357298"/>
            <a:ext cx="1214446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5.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Общего (совокупного) покрытия расходов бюджетов;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286380" y="1928802"/>
            <a:ext cx="1285884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7.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Достоверности бюджета;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5143504" y="1142984"/>
            <a:ext cx="1214446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6.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Прозрачности (открытости);</a:t>
            </a: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929586" y="1214422"/>
            <a:ext cx="1071570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10.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кассы.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854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8759">
            <a:off x="6310916" y="4940547"/>
            <a:ext cx="2376476" cy="157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142976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28794" y="142852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2021-2023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1027" name="Picture 3" descr="C:\Users\s.galagan\Documents\My Pictures\16388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5882">
            <a:off x="1868711" y="1933867"/>
            <a:ext cx="2784615" cy="1607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 rot="21184219">
            <a:off x="1548813" y="1103101"/>
            <a:ext cx="2951136" cy="98510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Компенсация части платы, взимаемой с родителей за присмотр и уход за детьми, посещающими организации дошкольного образования:</a:t>
            </a:r>
          </a:p>
          <a:p>
            <a:pPr algn="ctr"/>
            <a:r>
              <a:rPr lang="ru-RU" sz="1000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  на 2021-2023 годы —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по 13 393,1 тыс.руб. в год</a:t>
            </a:r>
            <a:endParaRPr lang="ru-RU" sz="1000" i="1" dirty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506852">
            <a:off x="6512843" y="3953961"/>
            <a:ext cx="2366769" cy="1119754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Предоставление жилых помещений детям-сиротам и детям, оставшимся без попечения родителей:</a:t>
            </a:r>
          </a:p>
          <a:p>
            <a:pPr algn="ctr"/>
            <a:r>
              <a:rPr lang="ru-RU" sz="1000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на 2021 год — 8 808,9 тыс. руб.;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на 2022 год — 5 427,5 тыс. руб.;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на 2023 год  — 3 256,5 тыс. руб.</a:t>
            </a:r>
            <a:endParaRPr lang="ru-RU" sz="1000" i="1" dirty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.galagan\Pictures\fbn06012017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9828">
            <a:off x="1283199" y="4748425"/>
            <a:ext cx="2363277" cy="17588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12" name="Скругленная прямоугольная выноска 11"/>
          <p:cNvSpPr/>
          <p:nvPr/>
        </p:nvSpPr>
        <p:spPr>
          <a:xfrm rot="21253827">
            <a:off x="1269729" y="3854843"/>
            <a:ext cx="2281673" cy="101562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lvl="0"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Государственная регистрация актов гражданского состояния: 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2021 год – 1 924,8 тыс. руб. 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2022 год – 1 914,4 тыс. руб. 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2023 год – 1 840,8 тыс. руб.</a:t>
            </a:r>
          </a:p>
          <a:p>
            <a:pPr algn="ctr"/>
            <a:endParaRPr lang="ru-RU" sz="1000" i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s.galagan\Documents\My Pictures\22-8.jpg"/>
          <p:cNvPicPr>
            <a:picLocks noChangeAspect="1" noChangeArrowheads="1"/>
          </p:cNvPicPr>
          <p:nvPr/>
        </p:nvPicPr>
        <p:blipFill>
          <a:blip r:embed="rId6" cstate="print">
            <a:lum bright="8000"/>
          </a:blip>
          <a:srcRect/>
          <a:stretch>
            <a:fillRect/>
          </a:stretch>
        </p:blipFill>
        <p:spPr bwMode="auto">
          <a:xfrm>
            <a:off x="3857620" y="4786322"/>
            <a:ext cx="2415385" cy="16754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857620" y="3714752"/>
            <a:ext cx="2367638" cy="1085112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lvl="0" algn="ctr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lvl="0"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Составление списков кандидатов в присяжные заседатели судов общей юрисдикции: 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2021 год – 32,2 тыс. руб.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2022 год – 195,6 тыс. руб.</a:t>
            </a:r>
          </a:p>
          <a:p>
            <a:pPr lvl="0"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2023 год – 15,6 тыс. руб.</a:t>
            </a:r>
          </a:p>
          <a:p>
            <a:pPr lvl="0" algn="ctr"/>
            <a:endParaRPr lang="ru-RU" sz="1000" i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endParaRPr lang="ru-RU" sz="1000" i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lum bright="16000"/>
          </a:blip>
          <a:srcRect/>
          <a:stretch>
            <a:fillRect/>
          </a:stretch>
        </p:blipFill>
        <p:spPr bwMode="auto">
          <a:xfrm rot="275836">
            <a:off x="5482374" y="1965202"/>
            <a:ext cx="2748499" cy="14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6" name="Скругленная прямоугольная выноска 15"/>
          <p:cNvSpPr/>
          <p:nvPr/>
        </p:nvSpPr>
        <p:spPr>
          <a:xfrm rot="290071">
            <a:off x="5465517" y="1051276"/>
            <a:ext cx="2951136" cy="98510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Ежемесячное денежное вознаграждение за классное руководство педагогическим работникам муниципальных общеобразовательных организаций:</a:t>
            </a:r>
          </a:p>
          <a:p>
            <a:pPr algn="ctr"/>
            <a:r>
              <a:rPr lang="ru-RU" sz="1000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  на 2021-2023 годы —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по 19 608,1 тыс.руб. в год</a:t>
            </a:r>
            <a:endParaRPr lang="ru-RU" sz="1000" i="1" dirty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1441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/>
        </p:nvGraphicFramePr>
        <p:xfrm>
          <a:off x="1000100" y="428604"/>
          <a:ext cx="43577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929190" y="1214398"/>
          <a:ext cx="40481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214290"/>
            <a:ext cx="6286544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2021-2023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928662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1285860"/>
            <a:ext cx="4857784" cy="257176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расходы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2021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2022-2023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1746" name="Picture 2" descr="http://bessonovka.pnzreg.ru/upload/iblock/9a6/9a618fd0111205010c7ef432980de8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256"/>
            <a:ext cx="3651585" cy="229231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571480"/>
          <a:ext cx="8644000" cy="6016876"/>
        </p:xfrm>
        <a:graphic>
          <a:graphicData uri="http://schemas.openxmlformats.org/drawingml/2006/table">
            <a:tbl>
              <a:tblPr/>
              <a:tblGrid>
                <a:gridCol w="6585928"/>
                <a:gridCol w="686034"/>
                <a:gridCol w="686034"/>
                <a:gridCol w="68600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2021год, тыс. руб.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год, тыс. руб.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2023год, тыс. руб.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61473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1 319 495,4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1 059 779,8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1 057 642,2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"Формирование современной городской среды города Ржева Тверской области"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20 333,3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"Развитие образования города Ржева Тверской области" на 2018 - 2023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701 804,4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687 059,4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666 665,1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10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"Развитие культуры города Ржева Тверской области" на 2018 - 2023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127 225,6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122 394,3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122 187,9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"Развитие физической культуры и спорта города Ржева Тверской области" на 2018 - 2023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47 091,3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44 000,9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43 691,0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"Социальная поддержка и защита населения города Ржева Тверской области"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11 449,1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11 449,1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11 449,1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"Молодёжная политика и развитие туризма города Ржева Тверской области"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4 149,2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"Управление имуществом и земельными ресурсами города Ржева Тверской области"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11 761,1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"Благоустройство города Ржева Тверской области"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30 573,8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13 795,5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13 781,5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"Дорожное хозяйство и транспортный комплекс города Ржева Тверской области"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99 358,0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94 596,6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116 627,1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8 640,8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8 454,3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8 422,3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1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"Муниципальное управление и гражданское общество города Ржева" на 2018-2023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50 993,8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43 899,7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41 484,2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"Развитие туризма города Ржева Тверской области" на 2018- 2023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"Обеспечение правопорядка и безопасности населения города Ржева Тверской области" на 2020-2025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11 225,9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11 014,9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11 218,9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Муниципальная программа города Ржева Тверской области "Развитие жилищно-коммунального хозяйства города Ржева Тверской области" на 2021-2026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186 998,5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18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Расходы, не включенные в муниципальные программы г. Ржева  Тверской области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6 883,6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2 832,6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2 832,6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642942" cy="8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81194" y="295252"/>
            <a:ext cx="6758006" cy="28575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Расходы по разделам классификации расходов бюджета </a:t>
            </a:r>
            <a:endParaRPr kumimoji="0" lang="ru-RU" sz="16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428628"/>
          </a:xfrm>
        </p:spPr>
        <p:txBody>
          <a:bodyPr>
            <a:normAutofit fontScale="90000"/>
          </a:bodyPr>
          <a:lstStyle/>
          <a:p>
            <a:pPr marR="9144" algn="ctr"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Программные  и  </a:t>
            </a:r>
            <a:r>
              <a:rPr lang="ru-RU" sz="1300" b="1" cap="all" dirty="0" err="1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непрограммные</a:t>
            </a:r>
            <a:r>
              <a:rPr lang="ru-RU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 расходы  бюджета       </a:t>
            </a:r>
            <a:r>
              <a:rPr lang="ru-RU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                                                                                               </a:t>
            </a:r>
            <a:r>
              <a:rPr lang="en-US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 </a:t>
            </a:r>
            <a:r>
              <a:rPr lang="ru-RU" sz="13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на  2021 год  и плановый  период 2022 и 2023 годов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b="1" cap="all" dirty="0" smtClean="0">
              <a:solidFill>
                <a:srgbClr val="002060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571480"/>
          <a:ext cx="7858180" cy="6048572"/>
        </p:xfrm>
        <a:graphic>
          <a:graphicData uri="http://schemas.openxmlformats.org/drawingml/2006/table">
            <a:tbl>
              <a:tblPr/>
              <a:tblGrid>
                <a:gridCol w="603865"/>
                <a:gridCol w="2446878"/>
                <a:gridCol w="947951"/>
                <a:gridCol w="1015662"/>
                <a:gridCol w="1015662"/>
                <a:gridCol w="932346"/>
                <a:gridCol w="895816"/>
              </a:tblGrid>
              <a:tr h="666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 2019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2020 год  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 ред. от 29.10.2020г.)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на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на 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на 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1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1" u="sng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287 301,2</a:t>
                      </a:r>
                      <a:endParaRPr lang="ru-RU" sz="1000" b="1" i="1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1" u="sng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1 353 173,4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1 319 495,4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1 059 779,8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1 057 642,2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95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66 866,6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70 022,5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65 369,3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56 244,6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56 073,7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39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15 788,4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13 075,4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12 611,0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12 741,4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608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251 364,3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274 522,9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100 818,5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96 003,1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118 033,6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1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91 368,6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77 446,9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238 098,8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19 038,7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18 024,7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97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704 805,6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738 630,9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741 790,5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724 658,3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704 233,9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1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74 702,9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75 549,2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76 336,0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73 700,0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73 523,7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05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684,9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41 587,2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35 217,5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31 836,1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29 665,1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1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47 151,2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57 718,3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47 091,3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44 000,9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43 691,0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1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1 861,0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1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300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5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5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50000"/>
                        </a:lnSpc>
                      </a:pPr>
                      <a:r>
                        <a:rPr kumimoji="0"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85786" y="21429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142852"/>
            <a:ext cx="6758006" cy="28575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Расходы  по  разделам  классификации  расходов  бюджета </a:t>
            </a:r>
          </a:p>
        </p:txBody>
      </p:sp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резента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785918" y="285728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"Формирование современной городской среды города Ржева Тверской области"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428736"/>
          <a:ext cx="8643998" cy="264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985"/>
                <a:gridCol w="1064840"/>
                <a:gridCol w="1064840"/>
                <a:gridCol w="1002203"/>
                <a:gridCol w="876927"/>
                <a:gridCol w="1002203"/>
              </a:tblGrid>
              <a:tr h="563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 2019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54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47 310,3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23 117,1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20 333,3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территорий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территорий общего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пользования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20 304,6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21 367,1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19 333,3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и общественных территорий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26 794,3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114298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500570"/>
          <a:ext cx="8643998" cy="110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742"/>
                <a:gridCol w="85725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6712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поддержку муниципальных программ формирования современной городской среды, в том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числе средства местного бюджета 1500,0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19 333,3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6712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детских игровых комплексов за счет средств местного бюджета на территории города Ржева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30213" y="414338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u="sng" dirty="0"/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39463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города Ржева 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71538" y="1071546"/>
          <a:ext cx="7929617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020"/>
                <a:gridCol w="757481"/>
                <a:gridCol w="757481"/>
                <a:gridCol w="678117"/>
                <a:gridCol w="630259"/>
                <a:gridCol w="630259"/>
              </a:tblGrid>
              <a:tr h="7141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148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661 370,1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698 422,2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701 804,4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687 059,4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666 665,1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4934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дошкольного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282 240,9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297 878,9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293 093,3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284 529,1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278 403,3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330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"Модернизация общего образования как института социального развития"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295 502,9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315 805,5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346 994,8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343 345,7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336 678,3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330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26 360,6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25 125,3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24 285,0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24 138,5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103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инновационного характера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103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отдыха и оздоровления детей и подростков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11 333,5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13 714,3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12 593,5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9 106,6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9 108,6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319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"Проведение ремонта в образовательных учреждениях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27 925,3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24 762,2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3 446,3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7 616,8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1035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"Комплексная безопасность образовательных учреждений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1 678,6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3 572,6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4 118,7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489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15 539,5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16 800,2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16 624,5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16 574,4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16 588,1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43174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lsina-kuramshina-.jpg"/>
          <p:cNvPicPr>
            <a:picLocks noChangeAspect="1"/>
          </p:cNvPicPr>
          <p:nvPr/>
        </p:nvPicPr>
        <p:blipFill>
          <a:blip r:embed="rId2" cstate="print">
            <a:lum bright="15000" contrast="-31000"/>
          </a:blip>
          <a:stretch>
            <a:fillRect/>
          </a:stretch>
        </p:blipFill>
        <p:spPr>
          <a:xfrm>
            <a:off x="5073446" y="3571876"/>
            <a:ext cx="4070554" cy="328612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91955-1654-438F-823B-045226D4311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285860"/>
          <a:ext cx="8001056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62"/>
                <a:gridCol w="928694"/>
              </a:tblGrid>
              <a:tr h="3088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2063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образовательных учреждений за счет средств местного бюджета (13 школ, 22 детских сады, 2 учреждения дополнительного образования, 1 оздоровительный лагерь)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388,3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2063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799,9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92653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250 654,6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474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(присмотр и уход за ребенком) в дошкольных учреждениях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13 393,1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930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и обслуживание систем водоочистки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1 351,0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07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и оздоровление детей и подростков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07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в муниципальных общеобразовательных учреждениях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31 808,8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90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образовательных учреждениях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3 446,3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208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образовательных учреждениях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4 118,7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города Ржева 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57224" y="1214422"/>
          <a:ext cx="8143899" cy="551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1"/>
                <a:gridCol w="928694"/>
                <a:gridCol w="928694"/>
                <a:gridCol w="857256"/>
                <a:gridCol w="857256"/>
                <a:gridCol w="714348"/>
              </a:tblGrid>
              <a:tr h="8445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  2019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3829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127 863,4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126 533,3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127 225,6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122 394,3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122 187,9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4697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детей в сфере культуры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53 670,0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50 984,1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50 889,6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48 694,3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48 664,2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8445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организации досуга и обеспечение жителей города Ржева услугами организаций культуры"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30 940,5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32 485,9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33 132,3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30 544,6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30 548,6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6028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библиотечного обслуживания населения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23 772,6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23 044,6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23 511,0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22 649,0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22 648,7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4724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и проведение массовых, культурно-просветительских и театрально-зрелищных мероприятий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2 042,7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1 688,2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2 493,2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2 313,2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8445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обслуживания учреждений подведомственных Отделу культуры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10 237,1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11 014,2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10 621,4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10 621,4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10 621,4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743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7 200,5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7 776,6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7 383,1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7 391,8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7 391,8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T8Co6_WkAAayV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5" y="2857496"/>
            <a:ext cx="5334005" cy="4000504"/>
          </a:xfrm>
          <a:prstGeom prst="rect">
            <a:avLst/>
          </a:prstGeom>
        </p:spPr>
      </p:pic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1428736"/>
          <a:ext cx="7858180" cy="51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474"/>
                <a:gridCol w="1135706"/>
              </a:tblGrid>
              <a:tr h="4863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08932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культуры за счет средств местного бюджета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 искусств,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клуба, выставочный зал, библиотеки, центр обслуживания учреждений культуры )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79031,3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96280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содержание помещения МУК «Ржевский выставочный зал» по адресу: Пушкинская набережная, д.17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7214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библиотечных фондов МУК «Ржевская ЦБС»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677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1 690,8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7808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учреждениях дополнительного образования,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2 170,0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7808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массовых, культурно-просветительских и театрально-зрелищных мероприятий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1 020,0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u="sng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9"/>
          <p:cNvSpPr>
            <a:spLocks noChangeArrowheads="1"/>
          </p:cNvSpPr>
          <p:nvPr/>
        </p:nvSpPr>
        <p:spPr bwMode="auto">
          <a:xfrm>
            <a:off x="1142976" y="1000108"/>
            <a:ext cx="757242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 </a:t>
            </a:r>
            <a:r>
              <a:rPr lang="ru-RU" sz="1400" dirty="0" smtClean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система </a:t>
            </a:r>
            <a:r>
              <a:rPr lang="ru-RU" sz="1400" dirty="0">
                <a:cs typeface="Times New Roman" pitchFamily="18" charset="0"/>
              </a:rPr>
              <a:t>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Подпрограмма муниципальной программы (далее - подпрограмма)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часть муниципальной программы, 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Администратор муниципальной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Главный администратор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администратор муниципальной программы, координирующий деятельность других администраторов муниципальной программы по разработке и реализации муниципальной программы и (или) ее подпрограмм и определенный при наличии двух и более администраторов муниципальной программы, а также выполняющий функции администратора муниципальной программы в части, касающейся его полномочий;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20180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107471"/>
            <a:ext cx="8572528" cy="175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6" y="1142984"/>
          <a:ext cx="8572561" cy="392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240"/>
                <a:gridCol w="837919"/>
                <a:gridCol w="837919"/>
                <a:gridCol w="709009"/>
                <a:gridCol w="709009"/>
                <a:gridCol w="773465"/>
              </a:tblGrid>
              <a:tr h="7800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00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47 101,2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57 568,3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47 091,3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44 000,9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43 691,0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91000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физкультурно-спортивных учреждений, подведомственных Комитету по физической культуре и спорту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42 309,8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48 662,4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42 182,2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40 724,7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40 724,7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782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"Подготовка спортивного резерва, развитие спорта высших достижений"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6788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 "Обеспечение условий для развития на территории города Ржева физической культуры и массового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2 296,9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6 161,1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3335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7" y="21429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спорта города Ржева Тверской области» на 2018-2023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3.01.20_OFP.jpg"/>
          <p:cNvPicPr>
            <a:picLocks noChangeAspect="1"/>
          </p:cNvPicPr>
          <p:nvPr/>
        </p:nvPicPr>
        <p:blipFill>
          <a:blip r:embed="rId2">
            <a:lum contrast="38000"/>
          </a:blip>
          <a:stretch>
            <a:fillRect/>
          </a:stretch>
        </p:blipFill>
        <p:spPr>
          <a:xfrm>
            <a:off x="3571836" y="3185241"/>
            <a:ext cx="5572164" cy="3672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8143900" cy="5000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1571612"/>
          <a:ext cx="7572428" cy="429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9060"/>
                <a:gridCol w="1133368"/>
              </a:tblGrid>
              <a:tr h="3177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951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дополнительного образования за счет средств местного бюджета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40 624,7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4131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и установку плоскостных спортивных сооружений и оборудования на плоскостные спортивные сооружения на территории города Ржева Тверской области за счет средств местного бюджета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1 114,0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316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проведения и участие в мероприятиях в области физкультуры и спорта с целю достижения высших спортивных результатов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951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проведения и участия спортсменов города Ржева в спортивно-массовых мероприятиях и соревнованиях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8493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материальной помощи победителям и призерам официальных международных, всероссийских и областных соревнований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8131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комплексную безопасность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2951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ремонта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957,5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00166" y="214291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спорта города Ржева 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285860"/>
          <a:ext cx="8572560" cy="212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827"/>
                <a:gridCol w="839187"/>
                <a:gridCol w="751261"/>
                <a:gridCol w="698241"/>
                <a:gridCol w="698241"/>
                <a:gridCol w="626803"/>
              </a:tblGrid>
              <a:tr h="3363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44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11 935,7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15 182,7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11 449,1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11 449,1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11 449,1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6361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"Дополнительные меры по социальной поддержке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11 361,5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14 449,0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10 948,1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10 948,1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10 948,1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086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"Дополнительные меры по социальной поддержке пожилых граждан и лиц с ограниченными возможностями"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10001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защита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города Ржева 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26" y="3714753"/>
          <a:ext cx="8572592" cy="279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12"/>
                <a:gridCol w="714380"/>
              </a:tblGrid>
              <a:tr h="4726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26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 (за счет средств местного бюджета-1 193,0 тыс.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руб., родительская плата –  4 769,0 тыс. руб.)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5 962,0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26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 разницы в цене от предоставления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помывок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бане по льготным ценам социально-незащищенным слоям населения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26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 малоимущих многодетных семей, нуждающихся в улучшении жилищных условий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1 433,0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2388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 медицинских работников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7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поддержка обучающимся в высших учебных заведениях по направлению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7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85720" y="3357562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u="sng" dirty="0"/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224710" name="Прямоугольник 16"/>
          <p:cNvSpPr>
            <a:spLocks noChangeArrowheads="1"/>
          </p:cNvSpPr>
          <p:nvPr/>
        </p:nvSpPr>
        <p:spPr bwMode="auto">
          <a:xfrm>
            <a:off x="285720" y="5286388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это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статусом государственных (муниципальных) служащих, а также лиц, замещающих, муниципальные должности, работников казенных учреждений, лиц, обучающихся (воспитанников) в муниципальных образовательных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учреждениях.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670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защита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города Ржева Тверской области»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71435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2023  годы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9" y="1643049"/>
          <a:ext cx="8572559" cy="3357587"/>
        </p:xfrm>
        <a:graphic>
          <a:graphicData uri="http://schemas.openxmlformats.org/drawingml/2006/table">
            <a:tbl>
              <a:tblPr/>
              <a:tblGrid>
                <a:gridCol w="1954306"/>
                <a:gridCol w="767334"/>
                <a:gridCol w="527541"/>
                <a:gridCol w="527541"/>
                <a:gridCol w="527541"/>
                <a:gridCol w="707385"/>
                <a:gridCol w="707385"/>
                <a:gridCol w="1426763"/>
                <a:gridCol w="1426763"/>
              </a:tblGrid>
              <a:tr h="2957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Наименование публичного </a:t>
                      </a:r>
                      <a:br>
                        <a:rPr lang="ru-RU" sz="900" b="1" i="0" u="none" strike="noStrike">
                          <a:latin typeface="Times New Roman"/>
                        </a:rPr>
                      </a:br>
                      <a:r>
                        <a:rPr lang="ru-RU" sz="900" b="1" i="0" u="none" strike="noStrike">
                          <a:latin typeface="Times New Roman"/>
                        </a:rPr>
                        <a:t>нормативного обязательства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Код расходов по БК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Реквизиты нормативного правового акта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вид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дата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номер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6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ЦСР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2022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2023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latin typeface="Times New Roman"/>
                        </a:rPr>
                        <a:t>413,7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latin typeface="Times New Roman"/>
                        </a:rPr>
                        <a:t>413,7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latin typeface="Times New Roman"/>
                        </a:rPr>
                        <a:t>413,7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167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Доплата к пенсиям муниципальных служащих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242022020Э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29.05.2008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"Об утверждении Положения о муниципальной службе в городе Ржеве Тверской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1167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Пожизненная ежемесячная выплата гражданам , удостоенным звания  "Почетный гражданин  города Ржева Тверской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241042011Э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18.10.2012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"Положения о Звании "Почетный гражданин города Ржева Тверской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071546"/>
          <a:ext cx="8643997" cy="268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7794"/>
                <a:gridCol w="699385"/>
                <a:gridCol w="699385"/>
                <a:gridCol w="690922"/>
                <a:gridCol w="734274"/>
                <a:gridCol w="722237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566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7 062,5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9 280,3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4 149,2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3 957,3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3 957,3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648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"Содействие в решении социально-экономических проблем молодых семей"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5 244,7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6 480,1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1 566,4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1 566,4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1 566,4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365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"Патриотическое и гражданское воспитание молодых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2 425,2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2 307,8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2 115,9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2 115,9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6304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"Вовлечение молодёжи в общественно-политическую, социально-экономическую и культурную жизнь общества"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64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«Молодежная политика и развитие туризма города Ржева 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71435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4286256"/>
          <a:ext cx="8572560" cy="23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/>
                <a:gridCol w="928694"/>
              </a:tblGrid>
              <a:tr h="2028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молодым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1566,4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Проведение, организация и участие в мероприятиях военно-патриотической направленности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049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за счет средств местного бюджета на приобретение ритуальных принадлежностей для проведения церемоний захоронения останков воинов, погибших в годы Великой Отечественной войны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0498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вовлечению молодежи в общественно-политическую, социально-экономическую и культурную жизнь общества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учреждения города Ржева Тверской области «Центр патриотического воспитания»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1 322,7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30213" y="3857628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году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i="1" u="sng" dirty="0"/>
          </a:p>
        </p:txBody>
      </p:sp>
      <p:pic>
        <p:nvPicPr>
          <p:cNvPr id="1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1" y="1000108"/>
          <a:ext cx="8786874" cy="2496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917"/>
                <a:gridCol w="839370"/>
                <a:gridCol w="839370"/>
                <a:gridCol w="751427"/>
                <a:gridCol w="698395"/>
                <a:gridCol w="698395"/>
              </a:tblGrid>
              <a:tr h="6000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2150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11 715,3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13 829,9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11 761,1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10 595,2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10 595,2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5293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эффективности приватизации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4 390,0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2 524,0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1 524,0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5293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контроля за использованием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8155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"Управление и распоряжение земельными ресурсами"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934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8 394,4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8 816,9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8 657,6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8 461,7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8 461,7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7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имуществом и земельными ресурсами города Ржева 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4291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4282" y="342900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u="sng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3746432"/>
          <a:ext cx="8786874" cy="275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  <a:gridCol w="857256"/>
              </a:tblGrid>
              <a:tr h="3111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012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технической инвентаризации и определение рыночной стоимости выявленных бесхозяйных и выморочных объектов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имущества города Ржева Тверской области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060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оценку рыночной стоимости, объектов муниципальной собственности, подлежащих приватизации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1012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технической инвентаризации объектов муниципального имущества для его реализации путем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определение рыночной стоимости арендной платы для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4776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работ по образованию земельных участков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poPXZc_V3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845164"/>
            <a:ext cx="8001024" cy="201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357290" y="142852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928670"/>
          <a:ext cx="8643998" cy="173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268"/>
                <a:gridCol w="825722"/>
                <a:gridCol w="825722"/>
                <a:gridCol w="739208"/>
                <a:gridCol w="687039"/>
                <a:gridCol w="687039"/>
              </a:tblGrid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753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86 427,6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66 729,6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41 611,3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27 909,4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13 781,5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0029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развитие сферы благоустройства на территории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27 627,6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36 355,3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30 573,8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13 795,5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13 781,5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50029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«Благоустройство и ремонт дворовых территорий города Ржева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Тверской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58 800,0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30 374,3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11 037,5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71604" y="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города Ржева Тверской области» на 2018-2023 годы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20" y="2928934"/>
          <a:ext cx="871543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  <a:gridCol w="64294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г. Ржева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обслуживание сетей уличного освещения на территории города Ржева Тверской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электрической энергии для осуществления уличного освещения города Ржева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«Город воинской славы» (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2207,5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 городских кладбищ, воинских захоронений и памятников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программ по поддержке местных инициатив за счет средств местного бюджета, поступлений от юридических лиц и вкладов граждан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1698,4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1736" y="64291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14282" y="257174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i="1" u="sng" dirty="0">
              <a:solidFill>
                <a:srgbClr val="002060"/>
              </a:solidFill>
            </a:endParaRPr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00101" y="1357298"/>
          <a:ext cx="8001055" cy="263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79"/>
                <a:gridCol w="866781"/>
                <a:gridCol w="866781"/>
                <a:gridCol w="733430"/>
                <a:gridCol w="666754"/>
                <a:gridCol w="733430"/>
              </a:tblGrid>
              <a:tr h="686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47466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190 549,2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242 759,3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88 320,5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80 482,7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116 627,1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778359">
                <a:tc>
                  <a:txBody>
                    <a:bodyPr/>
                    <a:lstStyle/>
                    <a:p>
                      <a:pPr lvl="1"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"Обеспечение развития и сохранности автомобильных дорог общего пользования местного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значения»</a:t>
                      </a:r>
                    </a:p>
                    <a:p>
                      <a:pPr lvl="1"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190 549,2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242 759,3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88 320,5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80 482,7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116 627,1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>
                            <a:alpha val="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«Дорожное хозяйство и транспортный комплекс города Ржева Тверской области»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u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86256"/>
            <a:ext cx="8001024" cy="212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расходов за счет средств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Дорожного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фонда  города Ржева 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2021году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428737"/>
          <a:ext cx="8572562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943"/>
                <a:gridCol w="818899"/>
                <a:gridCol w="818899"/>
                <a:gridCol w="733099"/>
                <a:gridCol w="681361"/>
                <a:gridCol w="681361"/>
              </a:tblGrid>
              <a:tr h="6552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8 162,2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8 743,8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8 640,8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8 454,3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8 422,3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693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сбалансированности и устойчивости бюджета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30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качества организации бюджетного процесса и механизмов эффективного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бюджетирования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685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8 021,8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8 497,8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8 322,3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8 322,3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00298" y="10001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0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85720" y="4214818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году:</a:t>
            </a:r>
            <a:endParaRPr lang="ru-RU" sz="1600" b="1" i="1" u="sng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714884"/>
          <a:ext cx="8643998" cy="127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103"/>
                <a:gridCol w="949895"/>
              </a:tblGrid>
              <a:tr h="4075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5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обучающих мероприятий для работников ОМСУ и муниципальных учреждений с привлечением сторонних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75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9"/>
          <p:cNvSpPr>
            <a:spLocks noChangeArrowheads="1"/>
          </p:cNvSpPr>
          <p:nvPr/>
        </p:nvSpPr>
        <p:spPr bwMode="auto">
          <a:xfrm>
            <a:off x="1071538" y="928670"/>
            <a:ext cx="771530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Цель муниципальной 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 </a:t>
            </a:r>
            <a:r>
              <a:rPr lang="ru-RU" sz="1300" dirty="0">
                <a:cs typeface="Times New Roman" pitchFamily="18" charset="0"/>
              </a:rPr>
              <a:t>ожидаемое (планируемое) состояние дел в сфере реализации муниципальной 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города Ржева Тверской области и оцениваемое с помощью показателей;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Задача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направление деятельности главного администратора муниципальной программы и (или) администратора (администраторов) муниципальной программы, обеспечивающее достижение цели или целей муниципальной программы во взаимосвязи с другими задачами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Мероприятие подпрограммы (далее - мероприятие)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цели муниципальной 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реализации муниципальной программы, выраженный в количественно измеримых показателях достижения цели муниципальной 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задачи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300" b="1" dirty="0">
                <a:cs typeface="Times New Roman" pitchFamily="18" charset="0"/>
              </a:rPr>
              <a:t> </a:t>
            </a:r>
            <a:r>
              <a:rPr lang="ru-RU" sz="1300" dirty="0"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Целевое значение показателя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достигаемое в последний год реализации муниципальной программы значение показателя, который формируется нарастающим итогом.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28728" y="142852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214420"/>
          <a:ext cx="8858313" cy="522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637"/>
                <a:gridCol w="781616"/>
                <a:gridCol w="781616"/>
                <a:gridCol w="716481"/>
                <a:gridCol w="716481"/>
                <a:gridCol w="716482"/>
              </a:tblGrid>
              <a:tr h="521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51 896,7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51 401,5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50 993,8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43 899,7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41 484,2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434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1 828,2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1 861,0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9346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международных связей в городе Ржеве Тверской области и повышение инвестиционной привлекательности города"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380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 противодействии коррупции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80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муниципальным образованием отдельных переданных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10 966,8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9 118,0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12 658,7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8 492,3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6 076,8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69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"Создание условий для эффективного функционирования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6 190,2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8 186,7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4 943,1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2 806,0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2 806,0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871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и охраны труда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355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32 800,1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32 216,7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31 685,9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30 830,3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30 830,3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6" y="0"/>
            <a:ext cx="764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  города Ржева Тверской области» на 2018-2023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общество  города Ржева Тверской области»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85720" y="1571612"/>
          <a:ext cx="8572560" cy="478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  <a:gridCol w="857256"/>
              </a:tblGrid>
              <a:tr h="3111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09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в СМИ значимых для города информационных материалов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редакций городских газет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отдела ЗАГС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 </a:t>
                      </a:r>
                      <a:endParaRPr lang="ru-RU" sz="1200" b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612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Тверской области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по созданию, исполнению полномочий и обеспечению деятельности комиссий по делам несовершеннолетних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612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и федерального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8808,9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административных зданий находящихся в муниципальной собственности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акций, совещаний, конференций, мероприятий значимых для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перепись населения (федеральные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71472" y="114298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2021 году: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ur_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85992"/>
            <a:ext cx="8429684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1" y="1142984"/>
          <a:ext cx="8643996" cy="117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470"/>
                <a:gridCol w="826264"/>
                <a:gridCol w="826264"/>
                <a:gridCol w="762706"/>
                <a:gridCol w="699146"/>
                <a:gridCol w="699146"/>
              </a:tblGrid>
              <a:tr h="3491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86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760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«Создание в городе Ржеве комфортной среды для туристов и экскурсантов»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34" y="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туризма города Ржева Тверской области»  на 2018-2023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14282" y="2285992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2021 году:</a:t>
            </a:r>
            <a:endParaRPr lang="ru-RU" sz="1600" b="1" i="1" u="sng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57158" y="2643182"/>
          <a:ext cx="8643998" cy="173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103"/>
                <a:gridCol w="949895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47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содействие развитию малого и среднего предпринимательства в сфере туризма за счет средств местного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034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участия в профессиональных выставках представителей города Ржева и объектов туристской индустрии, расположенных на территории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38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издание печатной информационной и сувенирной продукции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1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правопорядка и безопасности населения города Ржева Тверской области»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 – 2025 годы</a:t>
            </a: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571472" y="857232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60"/>
          <a:ext cx="8643966" cy="532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85"/>
                <a:gridCol w="1047757"/>
                <a:gridCol w="720333"/>
                <a:gridCol w="720333"/>
                <a:gridCol w="916758"/>
              </a:tblGrid>
              <a:tr h="856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759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12 606,5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11 225,9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11 014,9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11 218,9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Подпрограмма"Укрепление правопорядка и общественной безопасности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"Противодействие терроризму и экстремизму, минимизация и ликвидация последствий его проявлений на территории города Ржева"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"Комплексные меры противодействия злоупотреблению наркотическими средствами, психотропными веществами и их незаконному обороту в городе Ржеве"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"Профилактика правонарушений и преступлений несовершеннолетних в городе Ржеве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1186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"Снижение рисков и смягчение последствий чрезвычайных ситуаций природного и техногенного характера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12 136,5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10 755,9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10 501,9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10 515,9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714356"/>
          <a:ext cx="6929454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34" y="1071546"/>
          <a:ext cx="8501153" cy="217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636"/>
                <a:gridCol w="1205837"/>
                <a:gridCol w="1001735"/>
                <a:gridCol w="905861"/>
                <a:gridCol w="836179"/>
                <a:gridCol w="1114905"/>
              </a:tblGrid>
              <a:tr h="4793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248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12 089,5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18 398,2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186 998,5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567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"Комплексное развитие систем коммунальной инфраструктуры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10 046,3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177 614,5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56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"Улучшение состояния объектов жилищного фонда и коммунальной инфраструктуры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2 043,2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14 158,2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9 384,0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14612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142852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                                                                        города Ржева Тверской области»  на 2021 – 2026 годы</a:t>
            </a:r>
            <a:b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785786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30213" y="3214686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1году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71472" y="3714752"/>
          <a:ext cx="8429684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08"/>
                <a:gridCol w="1241076"/>
              </a:tblGrid>
              <a:tr h="382922">
                <a:tc>
                  <a:txBody>
                    <a:bodyPr/>
                    <a:lstStyle/>
                    <a:p>
                      <a:pPr lvl="1"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584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установка гидрантов и люков в городе Ржеве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4595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новой водогрейной газовой котельной мощностью 28,24 Гкал/ч для районов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Краностроительного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завода и Гарнизона города Ржева (за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счет областного бюджета 141 931,6 тыс. руб.,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местного бюджета 35 482,9 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177 414,5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317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взносов на капитальный ремонт муниципальных многоквартирных домов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78191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на развитие системы газоснабжения населенных пунктов Тверской области за счет средств местного бюджета (ПИР)</a:t>
                      </a:r>
                    </a:p>
                    <a:p>
                      <a:pPr lvl="1"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107154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0"/>
            <a:ext cx="8215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расходов бюджета города Ржева Тверской области, не включенные в муниципальные программы г. Ржева Тверской области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 – 20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годы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26" y="1643050"/>
          <a:ext cx="8644030" cy="421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473"/>
                <a:gridCol w="929492"/>
                <a:gridCol w="849173"/>
                <a:gridCol w="857256"/>
                <a:gridCol w="785818"/>
                <a:gridCol w="785818"/>
              </a:tblGrid>
              <a:tr h="7318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год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65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не включенные в муниципальные программы г.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14 240,0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8 297,1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6 883,6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2 832,6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2 832,6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31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на реализацию мероприятий по обращениям, поступающим к депутатам Законодательного Собрания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2 060,3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1 345,0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924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962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выплаты по обязательствам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5 621,4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885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Отдельные мероприятия,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включенные в муниципальные программы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3 869,6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3 120,2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55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представительного органа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2 688,6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2 831,9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2 832,6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2 832,6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1224783" name="Picture 7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0"/>
            <a:ext cx="85725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5612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Долговая политика города Ржева Тверской области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2021 - 2023 годы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5"/>
            <a:ext cx="892971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города Ржева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Тверской области на 2021год и плановый период 2022 и 2023 годов,  муниципальный долг города Ржева Тверской области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области муниципальных внутренних заимствований города Ржева Тверской области реализация долговой политики в 2021 году будет направлена на решение задач сбалансированности бюджета города Ржева при соблюдении ограничений по объему долга, установленных бюджетным законодательством.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В рамках среднесрочной бюджетной политики основными целями управления долгом города Ржева Тверской области на 2021-2023 годы являются: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  исполнение Программы муниципальных заимствований, утверждаемой решением о бюджете города Ржева Тверской области;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поддержание положительной кредитной истории города Ржева Тверской области.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Для реализации указанных целей в период  до 2023 года планируется сосредоточить свои усилия на следующих направлениях, определяющих политику заимствований города Ржева Тверской области: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поддержание оптимальной средней срочности долга;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формирование равномерного профиля погашения долга;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контроль за исполнением долговых обязательств;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информационная открытость.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3071810"/>
          <a:ext cx="8643998" cy="3385188"/>
        </p:xfrm>
        <a:graphic>
          <a:graphicData uri="http://schemas.openxmlformats.org/drawingml/2006/table">
            <a:tbl>
              <a:tblPr/>
              <a:tblGrid>
                <a:gridCol w="1490344"/>
                <a:gridCol w="5367704"/>
                <a:gridCol w="571504"/>
                <a:gridCol w="571504"/>
                <a:gridCol w="642942"/>
              </a:tblGrid>
              <a:tr h="1525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35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692 01 00 00 00 00 0000 000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28975,0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-34 652,9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-32 225,0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692 01 02 00 00 00 0000 000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692 01 03 00 00 00 0000 000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23 975,0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-34 652,9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-32 225,0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692 01 03 00 00 00 0000 700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47 225,0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692 01 03 01 00 04 0000 710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Получение кредитов от других бюджетов бюджетной системы Российской Федерации  бюджетом городского округа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47 225,0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692 01 03 00 00 00 0000 800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-23 250,0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-34 652,9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-32 225,0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692 01 03 01 00 04 0000 810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Погашение бюджетом городского округа кредитов</a:t>
                      </a:r>
                      <a:r>
                        <a:rPr lang="ru-RU" sz="900" b="1" i="0" u="none" strike="noStrike"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>
                          <a:latin typeface="Times New Roman"/>
                        </a:rPr>
                        <a:t>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-23 250,0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-34 652,9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- 32 225,0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692 01 05 00 00 00 0000 000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5000,0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692 01 05 00 00 00 0000 500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-1337745,4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692 01 05 02 00 00 0000 500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smtClean="0">
                          <a:latin typeface="Times New Roman"/>
                        </a:rPr>
                        <a:t>-1337745,4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smtClean="0">
                          <a:latin typeface="Times New Roman"/>
                        </a:rPr>
                        <a:t>-1107932,7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692 01 05 02 01 00 0000 510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smtClean="0">
                          <a:latin typeface="Times New Roman"/>
                        </a:rPr>
                        <a:t>-1337745,4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smtClean="0">
                          <a:latin typeface="Times New Roman"/>
                        </a:rPr>
                        <a:t>-1107932,7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692 01 05 02 01 04 0000 510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прочих остатков денежных средств бюджета городского округа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-1337745,4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-1115867,2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692 01 05 00 00 00 0000 600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1342745,4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692 01 05 02 00 00 0000 600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прочих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smtClean="0">
                          <a:latin typeface="Times New Roman"/>
                        </a:rPr>
                        <a:t>1342745,4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692 01 05 02 01 00 0000 610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прочих остатков денежных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smtClean="0">
                          <a:latin typeface="Times New Roman"/>
                        </a:rPr>
                        <a:t>1342745,4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692 01 05 02 01 04 0000 610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Уменьшение прочих остатков денежных средств бюджета городского округа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1342745,4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1107932,7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1115867,2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500562" y="285728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xw_1101263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3428992" y="4357694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1500174"/>
            <a:ext cx="6000792" cy="2286016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показатели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Социально-экономического развития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2021-2023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28667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Промышленное производство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928671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Основная отрасль материального производства в экономике г.Ржева- промышленность. В ней занято более четверти работающего населения. Промышленные предприятия являются основным источником доходов бюджета города, обеспечивая около 90%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налоговых поступлений, и поэтому от их эффективной деятельности зависят реальные возможности решения основных социально-экономических проблем.</a:t>
            </a:r>
          </a:p>
          <a:p>
            <a:pPr indent="361950"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Согласно прогноза социально-экономического развития города Ржева Тверской области на 2021-2023 г.г. за отчетный 2019 год объем отгруженных товаров собственного производства, выполненных работ и услуг в действующих ценах составил 10 176,0млн. руб. (84,2%  к предшествующему 2018 году). Оценка 2020г. – 10 889,1млн. руб.( 97,8 %), прогноз: на 2021 г. – 11 328,9 млн.руб. (100,9%), 2022 г. – 12 034,1млн. руб., (101,0%), 2023 г.- 12 828,9млн. руб.(102,4%).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По данным Тверьстата за 9 месяцев 2020 года промышленными предприятиями города Ржева: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отгружено продукции на сумму 4 891,4млн. руб., что составляет 82,3% к соответствующему периоду прошлого года.;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оборот крупных и средних предприятий за 9 месяцев 2020 года составил 9 689,7млн.руб., что составляет 97,1% к соответствующему периоду прошлого года.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3306112"/>
              </p:ext>
            </p:extLst>
          </p:nvPr>
        </p:nvGraphicFramePr>
        <p:xfrm>
          <a:off x="532379" y="3714752"/>
          <a:ext cx="8183025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072362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Структура обрабатывающих производств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города Ржева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759683"/>
              </p:ext>
            </p:extLst>
          </p:nvPr>
        </p:nvGraphicFramePr>
        <p:xfrm>
          <a:off x="785786" y="1397000"/>
          <a:ext cx="803468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286676" cy="642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Потребительский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рынок ,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индекс потребительских цен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1142984"/>
            <a:ext cx="75009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данным Тверьстата оборот розничной торговли крупных и средних предприятий за 9 месяцев 2020 года составил 2 702,1млн.руб., к соответствующему периоду прошлого года он увеличился на 15,5%.</a:t>
            </a:r>
          </a:p>
          <a:p>
            <a:pPr indent="3619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Оборот общественного питания крупных и средних предприятий за 9 месяцев 2020 года сократился на 22,8% по сравнению с аналогичным периодом прошлого года и составил 4,3 млн.руб.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571744"/>
            <a:ext cx="40719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a typeface="Segoe UI Black" pitchFamily="34" charset="0"/>
                <a:cs typeface="Times New Roman" pitchFamily="18" charset="0"/>
              </a:rPr>
              <a:t>Сводные индексы потребительских цен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a typeface="Segoe UI Black" pitchFamily="34" charset="0"/>
                <a:cs typeface="Times New Roman" pitchFamily="18" charset="0"/>
              </a:rPr>
              <a:t>по Тверской области (сентябрь 2020г.)</a:t>
            </a:r>
            <a:endParaRPr lang="ru-RU" sz="1400" b="1" dirty="0">
              <a:solidFill>
                <a:srgbClr val="002060"/>
              </a:solidFill>
              <a:ea typeface="Segoe UI Black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177192"/>
              </p:ext>
            </p:extLst>
          </p:nvPr>
        </p:nvGraphicFramePr>
        <p:xfrm>
          <a:off x="1142974" y="3429001"/>
          <a:ext cx="7786743" cy="278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94550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товаров и услуг</a:t>
                      </a:r>
                    </a:p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(групп товаров и услуг)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Индексы цен (тарифов) к предыдущему месяцу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 соответствующему месяцу </a:t>
                      </a:r>
                      <a:r>
                        <a:rPr lang="ru-RU" sz="1050" b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предыдущего года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5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99,81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104,34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5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103,38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5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Бытовые услуги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101,34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101,90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6577</TotalTime>
  <Words>9074</Words>
  <Application>Microsoft Office PowerPoint</Application>
  <PresentationFormat>Экран (4:3)</PresentationFormat>
  <Paragraphs>1983</Paragraphs>
  <Slides>57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Промышленное производство</vt:lpstr>
      <vt:lpstr>Структура обрабатывающих производств  города Ржева</vt:lpstr>
      <vt:lpstr>Потребительский рынок ,  индекс потребительских цен</vt:lpstr>
      <vt:lpstr>Численность населения </vt:lpstr>
      <vt:lpstr>Среднемесячная заработная плата,  прожиточный минимум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Программные  и  непрограммные расходы  бюджета                                                                                                       на  2021 год  и плановый  период 2022 и 2023 годов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    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Объём бюджетных ассигнований, тыс. руб.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s.galagan</dc:creator>
  <cp:lastModifiedBy>Зверева Ольга Викторовна</cp:lastModifiedBy>
  <cp:revision>839</cp:revision>
  <dcterms:created xsi:type="dcterms:W3CDTF">2017-10-19T13:22:55Z</dcterms:created>
  <dcterms:modified xsi:type="dcterms:W3CDTF">2020-12-18T08:02:37Z</dcterms:modified>
</cp:coreProperties>
</file>